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4"/>
  </p:notesMasterIdLst>
  <p:handoutMasterIdLst>
    <p:handoutMasterId r:id="rId75"/>
  </p:handoutMasterIdLst>
  <p:sldIdLst>
    <p:sldId id="401" r:id="rId6"/>
    <p:sldId id="331" r:id="rId7"/>
    <p:sldId id="334" r:id="rId8"/>
    <p:sldId id="333" r:id="rId9"/>
    <p:sldId id="332" r:id="rId10"/>
    <p:sldId id="335" r:id="rId11"/>
    <p:sldId id="336" r:id="rId12"/>
    <p:sldId id="338" r:id="rId13"/>
    <p:sldId id="339" r:id="rId14"/>
    <p:sldId id="340" r:id="rId15"/>
    <p:sldId id="341" r:id="rId16"/>
    <p:sldId id="342" r:id="rId17"/>
    <p:sldId id="343" r:id="rId18"/>
    <p:sldId id="344" r:id="rId19"/>
    <p:sldId id="402" r:id="rId20"/>
    <p:sldId id="345" r:id="rId21"/>
    <p:sldId id="346" r:id="rId22"/>
    <p:sldId id="347" r:id="rId23"/>
    <p:sldId id="348" r:id="rId24"/>
    <p:sldId id="395" r:id="rId25"/>
    <p:sldId id="396" r:id="rId26"/>
    <p:sldId id="397" r:id="rId27"/>
    <p:sldId id="398" r:id="rId28"/>
    <p:sldId id="352" r:id="rId29"/>
    <p:sldId id="403" r:id="rId30"/>
    <p:sldId id="354" r:id="rId31"/>
    <p:sldId id="355" r:id="rId32"/>
    <p:sldId id="357" r:id="rId33"/>
    <p:sldId id="358" r:id="rId34"/>
    <p:sldId id="359" r:id="rId35"/>
    <p:sldId id="360" r:id="rId36"/>
    <p:sldId id="399" r:id="rId37"/>
    <p:sldId id="363" r:id="rId38"/>
    <p:sldId id="364" r:id="rId39"/>
    <p:sldId id="365" r:id="rId40"/>
    <p:sldId id="370" r:id="rId41"/>
    <p:sldId id="510" r:id="rId42"/>
    <p:sldId id="511" r:id="rId43"/>
    <p:sldId id="367" r:id="rId44"/>
    <p:sldId id="368" r:id="rId45"/>
    <p:sldId id="369" r:id="rId46"/>
    <p:sldId id="505" r:id="rId47"/>
    <p:sldId id="506" r:id="rId48"/>
    <p:sldId id="507" r:id="rId49"/>
    <p:sldId id="508" r:id="rId50"/>
    <p:sldId id="371" r:id="rId51"/>
    <p:sldId id="373" r:id="rId52"/>
    <p:sldId id="374" r:id="rId53"/>
    <p:sldId id="375" r:id="rId54"/>
    <p:sldId id="376" r:id="rId55"/>
    <p:sldId id="377" r:id="rId56"/>
    <p:sldId id="378" r:id="rId57"/>
    <p:sldId id="381" r:id="rId58"/>
    <p:sldId id="382" r:id="rId59"/>
    <p:sldId id="380" r:id="rId60"/>
    <p:sldId id="383" r:id="rId61"/>
    <p:sldId id="384" r:id="rId62"/>
    <p:sldId id="385" r:id="rId63"/>
    <p:sldId id="387" r:id="rId64"/>
    <p:sldId id="388" r:id="rId65"/>
    <p:sldId id="389" r:id="rId66"/>
    <p:sldId id="390" r:id="rId67"/>
    <p:sldId id="391" r:id="rId68"/>
    <p:sldId id="392" r:id="rId69"/>
    <p:sldId id="393" r:id="rId70"/>
    <p:sldId id="394" r:id="rId71"/>
    <p:sldId id="400" r:id="rId72"/>
    <p:sldId id="298" r:id="rId73"/>
  </p:sldIdLst>
  <p:sldSz cx="9144000" cy="6858000" type="screen4x3"/>
  <p:notesSz cx="6858000" cy="9144000"/>
  <p:embeddedFontLst>
    <p:embeddedFont>
      <p:font typeface="Calibri" panose="020F0502020204030204" pitchFamily="34" charset="0"/>
      <p:regular r:id="rId76"/>
      <p:bold r:id="rId77"/>
      <p:italic r:id="rId78"/>
      <p:boldItalic r:id="rId79"/>
    </p:embeddedFont>
    <p:embeddedFont>
      <p:font typeface="Noto Sans Symbols" panose="020B0604020202020204" charset="0"/>
      <p:regular r:id="rId80"/>
      <p:bold r:id="rId81"/>
      <p:italic r:id="rId82"/>
      <p:boldItalic r:id="rId83"/>
    </p:embeddedFont>
    <p:embeddedFont>
      <p:font typeface="Verdana" panose="020B0604030504040204" pitchFamily="34"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272" userDrawn="1">
          <p15:clr>
            <a:srgbClr val="A4A3A4"/>
          </p15:clr>
        </p15:guide>
        <p15:guide id="3" orient="horz" pos="4178" userDrawn="1">
          <p15:clr>
            <a:srgbClr val="A4A3A4"/>
          </p15:clr>
        </p15:guide>
        <p15:guide id="4" orient="horz" pos="119" userDrawn="1">
          <p15:clr>
            <a:srgbClr val="A4A3A4"/>
          </p15:clr>
        </p15:guide>
        <p15:guide id="5" orient="horz" pos="391" userDrawn="1">
          <p15:clr>
            <a:srgbClr val="A4A3A4"/>
          </p15:clr>
        </p15:guide>
        <p15:guide id="6" orient="horz" pos="822" userDrawn="1">
          <p15:clr>
            <a:srgbClr val="A4A3A4"/>
          </p15:clr>
        </p15:guide>
        <p15:guide id="7" pos="5488" userDrawn="1">
          <p15:clr>
            <a:srgbClr val="A4A3A4"/>
          </p15:clr>
        </p15:guide>
        <p15:guide id="8"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A5BD0E-2E19-558D-E888-2250367D4FA5}" name="Editorial Integra (Integra)" initials="EI" userId="Editorial Integra (Integra)"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1" clrIdx="7">
    <p:extLst>
      <p:ext uri="{19B8F6BF-5375-455C-9EA6-DF929625EA0E}">
        <p15:presenceInfo xmlns:p15="http://schemas.microsoft.com/office/powerpoint/2012/main" userId="19152d5317ce410e"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72871" autoAdjust="0"/>
  </p:normalViewPr>
  <p:slideViewPr>
    <p:cSldViewPr snapToGrid="0" snapToObjects="1">
      <p:cViewPr varScale="1">
        <p:scale>
          <a:sx n="82" d="100"/>
          <a:sy n="82" d="100"/>
        </p:scale>
        <p:origin x="2592" y="90"/>
      </p:cViewPr>
      <p:guideLst>
        <p:guide orient="horz" pos="3997"/>
        <p:guide pos="272"/>
        <p:guide orient="horz" pos="4178"/>
        <p:guide orient="horz" pos="119"/>
        <p:guide orient="horz" pos="391"/>
        <p:guide orient="horz" pos="822"/>
        <p:guide pos="5488"/>
        <p:guide pos="2880"/>
      </p:guideLst>
    </p:cSldViewPr>
  </p:slideViewPr>
  <p:outlineViewPr>
    <p:cViewPr>
      <p:scale>
        <a:sx n="33" d="100"/>
        <a:sy n="33" d="100"/>
      </p:scale>
      <p:origin x="0" y="-45288"/>
    </p:cViewPr>
    <p:sldLst>
      <p:sld r:id="rId1" collapse="1"/>
    </p:sldLst>
  </p:outlineViewPr>
  <p:notesTextViewPr>
    <p:cViewPr>
      <p:scale>
        <a:sx n="125" d="100"/>
        <a:sy n="125" d="100"/>
      </p:scale>
      <p:origin x="0" y="0"/>
    </p:cViewPr>
  </p:notesTextViewPr>
  <p:sorterViewPr>
    <p:cViewPr>
      <p:scale>
        <a:sx n="80" d="100"/>
        <a:sy n="80" d="100"/>
      </p:scale>
      <p:origin x="0" y="-8188"/>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9.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12.fntdata"/><Relationship Id="rId61" Type="http://schemas.openxmlformats.org/officeDocument/2006/relationships/slide" Target="slides/slide56.xml"/><Relationship Id="rId82"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2.fntdata"/></Relationships>
</file>

<file path=ppt/_rels/viewProps.xml.rels><?xml version="1.0" encoding="UTF-8" standalone="yes"?>
<Relationships xmlns="http://schemas.openxmlformats.org/package/2006/relationships"><Relationship Id="rId1"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4/29/2025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dirty="0">
                <a:solidFill>
                  <a:schemeClr val="dk1"/>
                </a:solidFill>
                <a:latin typeface="Arial"/>
                <a:ea typeface="Arial"/>
                <a:cs typeface="Arial"/>
                <a:sym typeface="Arial"/>
              </a:rPr>
              <a:t>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endParaRPr lang="en-US" sz="1200" b="0" i="0" u="none" strike="noStrike" kern="1200" cap="none" dirty="0">
              <a:solidFill>
                <a:schemeClr val="dk1"/>
              </a:solidFill>
              <a:latin typeface="Arial"/>
              <a:cs typeface="Arial"/>
              <a:sym typeface="Arial"/>
            </a:endParaRPr>
          </a:p>
          <a:p>
            <a:r>
              <a:rPr lang="en-US" sz="1200" kern="1200" dirty="0">
                <a:solidFill>
                  <a:schemeClr val="tx1"/>
                </a:solidFill>
                <a:effectLst/>
                <a:latin typeface="Arial" pitchFamily="-109" charset="0"/>
                <a:ea typeface="+mn-ea"/>
                <a:cs typeface="+mn-cs"/>
              </a:rPr>
              <a:t>The two most significant developments in computing in recent years are cloud computing</a:t>
            </a:r>
            <a:r>
              <a:rPr lang="en-US" sz="120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and the Internet of Things (I o T). In both cases, security measures tailored to the specific</a:t>
            </a:r>
            <a:r>
              <a:rPr lang="en-US" sz="120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requirements of these environments are evolving. This chapter begins with an overview</a:t>
            </a:r>
            <a:r>
              <a:rPr lang="en-US" sz="120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of the concepts of cloud computing followed by a discussion of cloud security. Then, the</a:t>
            </a:r>
            <a:r>
              <a:rPr lang="en-US" sz="120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chapter examines the concepts of I o T and closes with a discussion of I o T security.</a:t>
            </a:r>
          </a:p>
          <a:p>
            <a:endParaRPr lang="en-US" sz="1200" kern="1200" dirty="0">
              <a:solidFill>
                <a:schemeClr val="tx1"/>
              </a:solidFill>
              <a:effectLst/>
              <a:latin typeface="Arial" pitchFamily="-109" charset="0"/>
              <a:ea typeface="+mn-ea"/>
              <a:cs typeface="+mn-cs"/>
            </a:endParaRPr>
          </a:p>
          <a:p>
            <a:r>
              <a:rPr lang="en-US" sz="1200" kern="1200" dirty="0">
                <a:solidFill>
                  <a:schemeClr val="tx1"/>
                </a:solidFill>
                <a:effectLst/>
                <a:latin typeface="Arial" pitchFamily="-109" charset="0"/>
                <a:ea typeface="+mn-ea"/>
                <a:cs typeface="+mn-cs"/>
              </a:rPr>
              <a:t>For further detail on the material on cloud computing and IoT in Sections 13.1</a:t>
            </a:r>
            <a:r>
              <a:rPr lang="en-US" sz="1200" kern="1200" baseline="0" dirty="0">
                <a:solidFill>
                  <a:schemeClr val="tx1"/>
                </a:solidFill>
                <a:effectLst/>
                <a:latin typeface="Arial" pitchFamily="-109" charset="0"/>
                <a:ea typeface="+mn-ea"/>
                <a:cs typeface="+mn-cs"/>
              </a:rPr>
              <a:t> </a:t>
            </a:r>
            <a:r>
              <a:rPr lang="en-US" sz="1200" kern="1200" dirty="0">
                <a:solidFill>
                  <a:schemeClr val="tx1"/>
                </a:solidFill>
                <a:effectLst/>
                <a:latin typeface="Arial" pitchFamily="-109" charset="0"/>
                <a:ea typeface="+mn-ea"/>
                <a:cs typeface="+mn-cs"/>
              </a:rPr>
              <a:t>and 13.4, see [S T A L16a].</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A public cloud infrastructure is made available to the general public or a large industry group, and is owned by an organization selling cloud services. The cloud provider is responsible both for the cloud infrastructure and for the control of data and operations within the cloud. A public cloud may be owned, managed, and operated by a business, academic, or government organization, or some combination of them. It exists on the premises of the cloud service provider.</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In a public cloud model, all major components are outside the enterprise firewall located in a multitenant infrastructure. Applications and storage are made available over the Internet via secured I P and can be free or offered at a pay-per-usage fee. This type of cloud supplies easy-to-use consumer-type services, such as: Amazon and Google on-demand Web applications or capacity; Yahoo mail; and Facebook or LinkedIn social media providing free storage for photographs. While public clouds are inexpensive and scale to meet needs, they typically provide no or lower S L A s and may not offer the guarantees against data loss or corruption found with private or hybrid cloud offerings. The public cloud is appropriate for C S C s and entities not requiring the same levels of service that are expected within the firewall. Also, the public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clouds do not necessarily provide for restrictions and compliance with privacy laws, which remain the responsibility of the subscriber or corporate end user. In many public clouds, the focus is on the C S C and small and medium sized businesses where pay-per-use pricing is available, often equating to pennies per gigabyte. Examples of services here might be picture and music sharing, laptop backup, or file sharing.</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major advantage of the public cloud is cost. A subscribing organization only pays for the services and resources it needs and can adjust these as needed. Further, the subscriber has greatly reduced management overhead. The principal concern is security. However, there are a number of public cloud providers that have demonstrated strong security controls and, in fact, such providers may have more resources and expertise to devote to security that would be available in a private cloud.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88631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A private cloud is implemented within the internal I T environment of the organization. The organization may choose to manage the cloud in house or contract the management function to a third party. Additionally, the cloud servers and storage devices may exist on premise,</a:t>
            </a:r>
            <a:r>
              <a:rPr lang="en-US" sz="1200" b="0" i="0" u="none" strike="noStrike" kern="1200" cap="none" baseline="0" dirty="0">
                <a:solidFill>
                  <a:schemeClr val="tx1"/>
                </a:solidFill>
                <a:effectLst/>
                <a:latin typeface="Arial"/>
                <a:ea typeface="Arial"/>
                <a:cs typeface="Arial"/>
                <a:sym typeface="Arial"/>
              </a:rPr>
              <a:t> </a:t>
            </a:r>
            <a:r>
              <a:rPr lang="en-US" sz="1200" b="0" i="0" u="none" strike="noStrike" kern="1200" cap="none" dirty="0">
                <a:solidFill>
                  <a:schemeClr val="tx1"/>
                </a:solidFill>
                <a:effectLst/>
                <a:latin typeface="Arial"/>
                <a:ea typeface="Arial"/>
                <a:cs typeface="Arial"/>
                <a:sym typeface="Arial"/>
              </a:rPr>
              <a:t>off premise, or both.</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Private clouds can deliver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internally to employees or business units through an intranet or the Internet via a virtual private network (V P N) as well as software (applications) or storage as services to its branch offices. In both cases, private clouds are a way to leverage existing infrastructure and deliver and chargeback for bundled or complete services from the privacy of the organization’s network. Examples of services delivered through the private cloud include database on demand, email on demand, and storage on demand.</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A key motivation for opting for a private cloud is security. A private cloud infrastructure offers tighter controls over the geographic location of data storage and other aspects of security. Other benefits include easy resource sharing and rapid deployment to organizational entities.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200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A community cloud shares characteristics of private and public clouds. Like a private cloud, a community cloud has restricted access. Like a public cloud, the cloud resources are shared among a number of independent organizations. The organizations that share the community cloud have similar requirements and, typically, a need to exchange data with each other. One example of an industry that is employing the community cloud concept is the healthcare industry. A community cloud can be implemented to comply with government privacy and other regulations. The community participants can exchange data in a controlled fashion. </a:t>
            </a:r>
          </a:p>
          <a:p>
            <a:r>
              <a:rPr lang="en-US" sz="1200" b="0" i="0" u="none" strike="noStrike" kern="1200" cap="none" dirty="0">
                <a:solidFill>
                  <a:schemeClr val="tx1"/>
                </a:solidFill>
                <a:effectLst/>
                <a:latin typeface="Arial"/>
                <a:ea typeface="Arial"/>
                <a:cs typeface="Arial"/>
                <a:sym typeface="Arial"/>
              </a:rPr>
              <a:t>The cloud infrastructure may be managed by the participating organizations or a third party, and may exist on premise or off premise. In this deployment model, the costs are spread over fewer users than a public cloud (but more than a private cloud), so only some of the cost savings potential of cloud computing are realized.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007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The hybrid cloud infrastructure is a composition of two or more clouds (private, community, or public) that remain unique entities but are bound together by standardized or proprietary technology that enables data and application portability (e.g., cloud bursting for load balancing between clouds). With a hybrid cloud solution, sensitive information can be placed in a private area of the cloud, and less sensitive data can take advantage of the benefits of the public cloud.</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A hybrid public/private cloud solution can be particularly attractive for smaller businesses. Many applications for which security concerns are less can be offloaded at considerable cost savings without committing the organization to moving more sensitive data and applications to the public cloud.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013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Table 13.1 lists some of the relative strengths and weaknesses of the four cloud deployment models.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733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6277A-8FCD-2F34-A773-A2F82F37D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209F0-E72D-ACFF-828B-099DB5DDA7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BDD7F-989A-217D-C0FB-C9697F54D7D9}"/>
              </a:ext>
            </a:extLst>
          </p:cNvPr>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Table 13.1 lists some of the relative strengths and weaknesses of the four cloud deployment models.</a:t>
            </a:r>
          </a:p>
        </p:txBody>
      </p:sp>
      <p:sp>
        <p:nvSpPr>
          <p:cNvPr id="4" name="Slide Number Placeholder 3">
            <a:extLst>
              <a:ext uri="{FF2B5EF4-FFF2-40B4-BE49-F238E27FC236}">
                <a16:creationId xmlns:a16="http://schemas.microsoft.com/office/drawing/2014/main" id="{7942DE17-CE03-5046-B558-83504BD7FDE9}"/>
              </a:ext>
            </a:extLst>
          </p:cNvPr>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3527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N I S T S P 500-292 (</a:t>
            </a:r>
            <a:r>
              <a:rPr lang="en-US" sz="1200" b="0" i="1" u="none" strike="noStrike" kern="1200" cap="none" dirty="0">
                <a:solidFill>
                  <a:schemeClr val="tx1"/>
                </a:solidFill>
                <a:effectLst/>
                <a:latin typeface="Arial"/>
                <a:ea typeface="Arial"/>
                <a:cs typeface="Arial"/>
                <a:sym typeface="Arial"/>
              </a:rPr>
              <a:t>N I S T Cloud Computing Reference Architecture</a:t>
            </a:r>
            <a:r>
              <a:rPr lang="en-US" sz="1200" b="0" i="0" u="none" strike="noStrike" kern="1200" cap="none" dirty="0">
                <a:solidFill>
                  <a:schemeClr val="tx1"/>
                </a:solidFill>
                <a:effectLst/>
                <a:latin typeface="Arial"/>
                <a:ea typeface="Arial"/>
                <a:cs typeface="Arial"/>
                <a:sym typeface="Arial"/>
              </a:rPr>
              <a:t>,</a:t>
            </a:r>
            <a:r>
              <a:rPr lang="en-US" sz="1200" b="0" i="0" u="none" strike="noStrike" kern="1200" cap="none" baseline="0" dirty="0">
                <a:solidFill>
                  <a:schemeClr val="tx1"/>
                </a:solidFill>
                <a:effectLst/>
                <a:latin typeface="Arial"/>
                <a:ea typeface="Arial"/>
                <a:cs typeface="Arial"/>
                <a:sym typeface="Arial"/>
              </a:rPr>
              <a:t> September 2011</a:t>
            </a:r>
            <a:r>
              <a:rPr lang="en-US" sz="1200" b="0" i="0" u="none" strike="noStrike" kern="1200" cap="none" dirty="0">
                <a:solidFill>
                  <a:schemeClr val="tx1"/>
                </a:solidFill>
                <a:effectLst/>
                <a:latin typeface="Arial"/>
                <a:ea typeface="Arial"/>
                <a:cs typeface="Arial"/>
                <a:sym typeface="Arial"/>
              </a:rPr>
              <a:t>) establishes reference architecture, described as follows: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N I S 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85369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N I S T developed the reference architecture with the following objectives in mind:</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To illustrate and understand the various cloud services in the context of an overall cloud computing conceptual model</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To provide a technical reference for C S C s to understand, discuss, categorize, and compare cloud services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To facilitate the analysis of candidate standards for security, interoperability, and portability and reference implementations.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15659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The reference architecture, depicted in Figure 13.3, defines five major actors in terms of the roles and responsibilities: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Cloud service consumer (C S C): A person or organization that maintains a business relationship with, and uses service from, cloud providers.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Cloud service provider (C S P): A person, organization, or entity responsible for making a service available to interested parties.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Cloud auditor: A party that can conduct independent assessment of cloud services, information system operations, performance, and security of the cloud implementation.</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Cloud broker: An entity that manages the use, performance, and delivery of cloud services, and negotiates relationships between C S P s and cloud consumers.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Cloud carrier: An intermediary that provides connectivity and transport of cloud services from C S P s to cloud consumers.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roles of the cloud consumer and provider have already been discussed. To summarize, a cloud service provider can provide one or more of the cloud services to meet I T and business requirements of cloud service consumers. For each of the three service models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 S P provides the storage and processing facilities needed to support that service model together with a cloud interface for cloud service consumers. For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 S P deploys, configures, maintains, and updates the operation of the software applications on a cloud infrastructure so that the services are provisioned at the expected service levels to cloud consumers. The consumers of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can be organizations that provide their members with access to software applications, end users who directly use software applications, or software application administrators who configure applications for end users. For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 S P manages the computing infrastructure for the platform and runs the cloud software that provides the components of the platform, such as runtime software execution stacks, databases, and other middleware components. Cloud consumers of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can employ the tools and execution resources provided by C S P s to develop, test, deploy, and manage the applications hosted in a cloud environment.</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For IaaS, the C S P acquires the physical computing resources underlying the service, including the servers, networks, storage, and hosting infrastructure. The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 S C in turn uses these computing resources, such as a virtual machine, for their fundamental computing needs.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cloud carrier is a networking facility that provides connectivity and transport of cloud services between cloud consumers and C S P s. Typically, a C S P will set up service level agreements (S L A s) with a cloud carrier to provide services consistent with the level of S L A s offered to cloud consumers, and may require the cloud carrier to provide dedicated and secure connections between cloud consumers and C S P 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A cloud broker is useful when cloud services are too complex for a cloud consumer to easily manage. A cloud broker can offer three areas of support:</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Service intermediation: These are value-added services such as identity management, performance reporting, and enhanced security.</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Service aggregation: The broker combines multiple cloud services to meet consumer needs not specifically addressed by a single C S P or to optimize performance or minimize cost.</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Service arbitrage: This is similar to service aggregation except that the services being aggregated are not fixed. Service arbitrage means a broker has the flexibility to choose services from multiple agencies. The cloud broker, for example, can use a credit-scoring service to measure and select an agency with the best score.</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A cloud auditor can evaluate the services provided by a C S P in terms of security controls, privacy impact, performance, and so on. The auditor is an independent entity that can assure that the C S P conforms to a set of standards.
The major actors are as follows. Cloud consumer, cloud carrier, cloud provider, cloud auditor, and cloud broker. The roles and responsibilities are as follows. Cloud auditor. Security audit, privacy impact audit, and performance audit. Cloud provider has four key components. Security, privacy, cloud service management, and service orchestration. Service orchestration includes, service layer with S a a S, P a a S, I a a S, resource abstraction and control layer, and physical resource layer with hardware and facility. Cloud service management has business support, provisioning or configuration, and portabiity or interoperability. Cloud broker includes, service intermediation, service aggregation, and service arbitrage.</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Long Description:</a:t>
            </a:r>
          </a:p>
          <a:p>
            <a:r>
              <a:rPr lang="en-US" sz="1200" b="0" i="0" u="none" strike="noStrike" kern="1200" cap="none" dirty="0">
                <a:solidFill>
                  <a:schemeClr val="tx1"/>
                </a:solidFill>
                <a:effectLst/>
                <a:latin typeface="Arial"/>
                <a:ea typeface="Arial"/>
                <a:cs typeface="Arial"/>
                <a:sym typeface="Arial"/>
              </a:rPr>
              <a:t>The system is built on the cloud carrier, and it consist of the cloud provider, cloud consumer, and cloud broker. The cloud provider has 4 components. Service orchestration, cloud service management, security, and privacy. Service orchestration consists of the service layer, the resource abstraction and control layer, and the physical resource layer. The service layer contains the nested structure of the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and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and the physical resource layer includes hardware and facility. Cloud service management involves business support, provisioning or configuration, and portability or interoperability. Outside of the cloud provider, the cloud consumer depends on the cloud auditor, which conducts security audit, privacy impact audit, and performance audit. On the other hand, the cloud broker is involved in service intermediation, service aggregation, and service arbitrage.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109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Figure 13.4 illustrates the interactions between the actors. A cloud consumer may request cloud services from a cloud provider directly or via a cloud broker. A cloud auditor conducts independent audits and may contact the others to collect necessary information. This figure shows that cloud networking issues involve three separate types of networks. For a cloud producer, the network architecture is that of a typical large datacenter, which consists of racks of high-performance servers and storage devices interconnected with high-speed top-of-rack Ethernet switches. The concerns in this context focus on virtual machine placement and movement, load balancing, and availability issues. The enterprise network is likely to have a quite different architecture, typically including a number of L A N s, servers, workstations, P C s, and mobile devices with a broad range of network performance, security, and management issues. The concern of both producer and consumer with respect to the cloud carrier, which is shared with many users, is the ability to create virtual networks, with appropriate S L A and security guarantees.
The key actors are as follows. Enterprise network cloud consumer, cloud carrier, data center network cloud producer, cloud broker, and cloud auditor. A cloud consumer may request cloud services from a cloud provider directly or via a cloud broker. A cloud auditor conducts independent audits and may contact the others to collect necessary information.</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Long Description:</a:t>
            </a:r>
          </a:p>
          <a:p>
            <a:r>
              <a:rPr lang="en-US" sz="1200" b="0" i="0" u="none" strike="noStrike" kern="1200" cap="none" dirty="0">
                <a:solidFill>
                  <a:schemeClr val="tx1"/>
                </a:solidFill>
                <a:effectLst/>
                <a:latin typeface="Arial"/>
                <a:ea typeface="Arial"/>
                <a:cs typeface="Arial"/>
                <a:sym typeface="Arial"/>
              </a:rPr>
              <a:t>The cloud carrier connects the cloud consumer in the enterprise network, and the cloud producer in the data center network. The cloud broker and auditor interact with the Enterprise network, Data center Network, and each other.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995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N I S T defines cloud computing in N I S T S P-800-145 (The N I S T Definition of Cloud Computing ) as follows: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Cloud computing: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0539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There are numerous aspects to cloud security and numerous approaches to providing cloud security measures. A good example of the scope of cloud security concerns and issues is seen in the N I S T guidelines for cloud security, specified in N I S T S P 800-144 (Guidelines on Security and Privacy in Public Cloud Computing, December 2011) and listed in Table 13.2. Thus, a full discussion of cloud security is well beyond the scope of this chapter.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333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Security is important to any computing infrastructure. Companies go to great lengths to secure on-premises computing systems, so it is not surprising that security looms as a major consideration when augmenting or replacing on-premises systems with cloud services. Allaying security concerns is frequently a prerequisite for further discussions about migrating part or all of an organization’s computing architecture to the cloud. Availability is another major concern.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Generally speaking, such questions only arise when businesses contemplating moving core transaction processing, such as enterprise resource planning (E R P) systems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and other mission critical applications to the cloud. Companies have traditionally demonstrated less concern about migrating high-maintenance applications such as e-mail and payroll to cloud service providers even though such applications hold sensitive information.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Auditability is another concern for many organizations. For example, in the United</a:t>
            </a:r>
            <a:r>
              <a:rPr lang="en-US" sz="1200" b="0" i="0" u="none" strike="noStrike" kern="1200" cap="none" baseline="0" dirty="0">
                <a:solidFill>
                  <a:schemeClr val="tx1"/>
                </a:solidFill>
                <a:effectLst/>
                <a:latin typeface="Arial" pitchFamily="-109" charset="0"/>
                <a:ea typeface="Arial"/>
                <a:cs typeface="Arial"/>
                <a:sym typeface="Arial"/>
              </a:rPr>
              <a:t> States</a:t>
            </a:r>
            <a:r>
              <a:rPr lang="en-US" sz="1200" b="0" i="0" u="none" strike="noStrike" kern="1200" cap="none" dirty="0">
                <a:solidFill>
                  <a:schemeClr val="tx1"/>
                </a:solidFill>
                <a:effectLst/>
                <a:latin typeface="Arial" pitchFamily="-109" charset="0"/>
                <a:ea typeface="Arial"/>
                <a:cs typeface="Arial"/>
                <a:sym typeface="Arial"/>
              </a:rPr>
              <a:t>, many organizations must comply with Sarbanes-Oxley and/or Health and Human Services Health Insurance Portability and Accountability Act (H I P A A) regulations. The auditability of their data must be ensured whether it is stored on premises or moved to the cloud.</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Before moving critical infrastructure to the cloud, businesses should perform due diligence on security threats both from outside and inside the cloud. Many of the security issues associated with protecting clouds from outside threats are similar to those that have traditionally faced centralized data centers. In the cloud, however, responsibility for assuring adequate security is frequently shared among users, vendors, and any third-party firms that users rely on for security-sensitive software or configurations. Cloud users are responsible for application-level security. Cloud vendors are responsible for physical security and some software security such as enforcing external firewall policies. Security for intermediate layers of the software stack is shared between users and vendors. A security risk that should not be overlooked by companies considering a migration to the cloud is that posed by sharing vendor resources with other cloud users. Cloud providers must guard against theft or denial-of-service attacks by their users and users need to be protected from one another. Virtualization can be a powerful mechanism for addressing these potential risks because it protects against most attempts by users to attack one another or the provider’s infrastructure. However, not all resources are virtualized, and not all virtualization environments are bug free. Incorrect virtualization may allow user code to access to sensitive portions of the provider’s infrastructure or the resources of other users. Once again, these security issues are not unique to the cloud and are similar to those involved in managing non-cloud data centers where different applications need to be protected from one another.</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Another security concern that businesses should consider is the extent to which subscribers are protected against the provider, especially in the area of inadvertent data loss. For example, in the event of provider infrastructure improvements, what happens to hardware that is retired or replaced? It is easy to imagine a hard disk being disposed of without being properly wiped clean of subscriber data. It is also easy to imagine permissions bugs or errors that make subscriber data visible to unauthorized users. User-level encryption may be an important self-help mechanism for subscribers, but businesses should ensure that other protections are in place to avoid inadvertent data loss.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339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D6670-7AB4-042C-38F6-AAD03DD55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20982E-E55B-EBB7-2D6A-CBD07FD69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1FF580-F1B5-0871-AA70-5481028CF40C}"/>
              </a:ext>
            </a:extLst>
          </p:cNvPr>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Numerous documents have been developed to guide business thinking about the security issues associated with cloud computing. In addition to N I S T S P 800-144, which provides overall guidance, there is also N I S T S P 800-146 (Cloud Computing Synopsis and Recommendations, May 2012). NIST’s recommendations systematically consider each of the major types of cloud services consumed by businesses, including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I a a S, and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While security issues vary somewhat depending on the type of cloud service, there are multiple N I S T recommendations that are independent of service type. Not surprisingly, N I S T recommends selecting cloud providers that support strong encryption, have appropriate redundancy mechanisms in place, employ authentication mechanisms, and offer subscribers sufficient visibility about mechanisms used to protect subscribers from other subscribers and the provider. N I S T S P 800-146 also lists the overall security controls that are relevant in a cloud computing environment and that must be assigned to the different cloud actors. These are listed in Table 13.3.</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Another useful reference is [A C S C 21 c], which provides a list of cloud computing security considerations that both senior managers and technical staff should</a:t>
            </a:r>
          </a:p>
          <a:p>
            <a:r>
              <a:rPr lang="en-US" sz="1200" b="0" i="0" u="none" strike="noStrike" kern="1200" cap="none" dirty="0">
                <a:solidFill>
                  <a:schemeClr val="tx1"/>
                </a:solidFill>
                <a:effectLst/>
                <a:latin typeface="Arial" pitchFamily="-109" charset="0"/>
                <a:ea typeface="Arial"/>
                <a:cs typeface="Arial"/>
                <a:sym typeface="Arial"/>
              </a:rPr>
              <a:t>address. This list includes questions that address the following topics: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Availability of data and business functionality</a:t>
            </a:r>
          </a:p>
          <a:p>
            <a:r>
              <a:rPr lang="en-US" sz="1200" b="0" i="0" u="none" strike="noStrike" kern="1200" cap="none" dirty="0">
                <a:solidFill>
                  <a:schemeClr val="tx1"/>
                </a:solidFill>
                <a:effectLst/>
                <a:latin typeface="Arial" pitchFamily="-109" charset="0"/>
                <a:ea typeface="Arial"/>
                <a:cs typeface="Arial"/>
                <a:sym typeface="Arial"/>
              </a:rPr>
              <a:t>• Protecting data from unauthorized access</a:t>
            </a:r>
          </a:p>
          <a:p>
            <a:r>
              <a:rPr lang="en-US" sz="1200" b="0" i="0" u="none" strike="noStrike" kern="1200" cap="none" dirty="0">
                <a:solidFill>
                  <a:schemeClr val="tx1"/>
                </a:solidFill>
                <a:effectLst/>
                <a:latin typeface="Arial" pitchFamily="-109" charset="0"/>
                <a:ea typeface="Arial"/>
                <a:cs typeface="Arial"/>
                <a:sym typeface="Arial"/>
              </a:rPr>
              <a:t>• Handling security incidents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As more businesses incorporate cloud services into their enterprise network infrastructures, cloud computing security will persist as an important issue. Examples of cloud computing security failures have the potential to have a chilling effect on business interest in cloud services. This is inspiring service providers to be serious about incorporating security mechanisms that will allay concerns of potential subscribers. Some service providers have moved their operations to Tier 4 data centers (see Section 5.8) to address user concerns about availability and redundancy. As so many businesses remain reluctant to embrace cloud computing in a big way, cloud service providers will have to continue to work hard to convince potential customers that computing support for core business processes and mission critical applications can be moved safely and securely to the cloud. </a:t>
            </a:r>
          </a:p>
        </p:txBody>
      </p:sp>
      <p:sp>
        <p:nvSpPr>
          <p:cNvPr id="4" name="Slide Number Placeholder 3">
            <a:extLst>
              <a:ext uri="{FF2B5EF4-FFF2-40B4-BE49-F238E27FC236}">
                <a16:creationId xmlns:a16="http://schemas.microsoft.com/office/drawing/2014/main" id="{6D162B46-E6B2-B145-080A-62DC0CC7A273}"/>
              </a:ext>
            </a:extLst>
          </p:cNvPr>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95693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Numerous documents have been developed to guide business thinking about the security issues associated with cloud computing. In addition to N I S T S P 800-144, which provides overall guidance, there is also N I S T S P 800-146 (Cloud Computing Synopsis and Recommendations, May 2012). NIST’s recommendations systematically consider each of the major types of cloud services consumed by businesses, including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I a a S, and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While security issues vary somewhat depending on the type of cloud service, there are multiple N I S T recommendations that are independent of service type. Not surprisingly, N I S T recommends selecting cloud providers that support strong encryption, have appropriate redundancy mechanisms in place, employ authentication mechanisms, and offer subscribers sufficient visibility about mechanisms used to protect subscribers from other subscribers and the provider. N I S T S P 800-146 also lists the overall security controls that are relevant in a cloud computing environment and that must be assigned to the different cloud actors. These are listed in Table 13.3.</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Another useful reference is [A C S C 21 c], which provides a list of cloud computing security considerations that both senior managers and technical staff should</a:t>
            </a:r>
          </a:p>
          <a:p>
            <a:r>
              <a:rPr lang="en-US" sz="1200" b="0" i="0" u="none" strike="noStrike" kern="1200" cap="none" dirty="0">
                <a:solidFill>
                  <a:schemeClr val="tx1"/>
                </a:solidFill>
                <a:effectLst/>
                <a:latin typeface="Arial" pitchFamily="-109" charset="0"/>
                <a:ea typeface="Arial"/>
                <a:cs typeface="Arial"/>
                <a:sym typeface="Arial"/>
              </a:rPr>
              <a:t>address. This list includes questions that address the following topics: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Availability of data and business functionality</a:t>
            </a:r>
          </a:p>
          <a:p>
            <a:r>
              <a:rPr lang="en-US" sz="1200" b="0" i="0" u="none" strike="noStrike" kern="1200" cap="none" dirty="0">
                <a:solidFill>
                  <a:schemeClr val="tx1"/>
                </a:solidFill>
                <a:effectLst/>
                <a:latin typeface="Arial" pitchFamily="-109" charset="0"/>
                <a:ea typeface="Arial"/>
                <a:cs typeface="Arial"/>
                <a:sym typeface="Arial"/>
              </a:rPr>
              <a:t>• Protecting data from unauthorized access</a:t>
            </a:r>
          </a:p>
          <a:p>
            <a:r>
              <a:rPr lang="en-US" sz="1200" b="0" i="0" u="none" strike="noStrike" kern="1200" cap="none" dirty="0">
                <a:solidFill>
                  <a:schemeClr val="tx1"/>
                </a:solidFill>
                <a:effectLst/>
                <a:latin typeface="Arial" pitchFamily="-109" charset="0"/>
                <a:ea typeface="Arial"/>
                <a:cs typeface="Arial"/>
                <a:sym typeface="Arial"/>
              </a:rPr>
              <a:t>• Handling security incidents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As more businesses incorporate cloud services into their enterprise network infrastructures, cloud computing security will persist as an important issue. Examples of cloud computing security failures have the potential to have a chilling effect on business interest in cloud services. This is inspiring service providers to be serious about incorporating security mechanisms that will allay concerns of potential subscribers. Some service providers have moved their operations to Tier 4 data centers (see Section 5.8) to address user concerns about availability and redundancy. As so many businesses remain reluctant to embrace cloud computing in a big way, cloud service providers will have to continue to work hard to convince potential customers that computing support for core business processes and mission critical applications can be moved safely and securely to the cloud.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608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In general terms, security controls in cloud computing are similar to the security controls in any I T environment. However, because of the operational models and technologies used to enable cloud service, cloud computing may present risks that are specific to the cloud environment. The essential concept in this regard is that, while the enterprise loses a substantial amount of control over resources, services,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and applications, it must maintain accountability for security and privacy policies. </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Cloud Security Alliance [C S A 13] lists the following as the top cloud-specific security threats: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Abuse and nefarious use of cloud computing:</a:t>
            </a:r>
            <a:r>
              <a:rPr lang="en-US" sz="1200" b="0" i="0" u="none" strike="noStrike" kern="1200" cap="none" dirty="0">
                <a:solidFill>
                  <a:schemeClr val="tx1"/>
                </a:solidFill>
                <a:effectLst/>
                <a:latin typeface="Arial" pitchFamily="-109" charset="0"/>
                <a:ea typeface="Arial"/>
                <a:cs typeface="Arial"/>
                <a:sym typeface="Arial"/>
              </a:rPr>
              <a:t> For many C S P s, it is relatively easy to register and begin using cloud services, some even offering free limited trial periods. This enables attackers to get inside the cloud to conduct various attacks, such as spamming, malicious code attacks, and denial of service. PaaS providers have traditionally suffered most from this kind of attacks; however, recent evidence shows that hackers have begun to target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vendors as well. The burden is on the C S P to protect against such attacks, but cloud service clients must monitor activity with respect to their data and resources to detect any malicious behavior.</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(1) stricter initial registration and validation processes; (2) enhanced credit card fraud monitoring and coordination; (3) comprehensive inspection of customer network traffic; and (4) monitoring public blacklists for one’s own network blocks.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Insecure interfaces and APIs:</a:t>
            </a:r>
            <a:r>
              <a:rPr lang="en-US" sz="1200" b="0" i="0" u="none" strike="noStrike" kern="1200" cap="none" dirty="0">
                <a:solidFill>
                  <a:schemeClr val="tx1"/>
                </a:solidFill>
                <a:effectLst/>
                <a:latin typeface="Arial" pitchFamily="-109" charset="0"/>
                <a:ea typeface="Arial"/>
                <a:cs typeface="Arial"/>
                <a:sym typeface="Arial"/>
              </a:rPr>
              <a:t> C S P s expose a set of software interfaces or A P I s that customers use to manage and interact with cloud services. The security and availability of general cloud services is dependent upon the security of these basic A P I s. From authentication and access control to encryption and activity monitoring, these interfaces must be designed to protect against both accidental and malicious attempts to circumvent policy.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(1) analyzing the security model of C S P interfaces; (2) ensuring that strong authentication and access controls are implemented in concert with encrypted transmission; and (3) understanding the dependency chain associated with the A P I.</a:t>
            </a:r>
          </a:p>
          <a:p>
            <a:endParaRPr lang="en-US" sz="1200" b="0" i="0" u="none" strike="noStrike" kern="1200" cap="none" dirty="0">
              <a:solidFill>
                <a:schemeClr val="tx1"/>
              </a:solidFill>
              <a:effectLst/>
              <a:latin typeface="Arial" pitchFamily="-109" charset="0"/>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7753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tx1"/>
                </a:solidFill>
                <a:effectLst/>
                <a:latin typeface="Arial" pitchFamily="-109" charset="0"/>
                <a:ea typeface="Arial"/>
                <a:cs typeface="Arial"/>
                <a:sym typeface="Arial"/>
              </a:rPr>
              <a:t>• Malicious insiders:</a:t>
            </a:r>
            <a:r>
              <a:rPr lang="en-US" sz="1200" b="0" i="0" u="none" strike="noStrike" kern="1200" cap="none" dirty="0">
                <a:solidFill>
                  <a:schemeClr val="tx1"/>
                </a:solidFill>
                <a:effectLst/>
                <a:latin typeface="Arial" pitchFamily="-109" charset="0"/>
                <a:ea typeface="Arial"/>
                <a:cs typeface="Arial"/>
                <a:sym typeface="Arial"/>
              </a:rPr>
              <a:t> Under the cloud computing paradigm, an organization relinquishes direct control over many aspects of security and, in doing so, confers an unprecedented level of trust onto the C S P. One grave concern is the risk of malicious insider activity. Cloud architectures necessitate certain roles that are extremely high risk. Examples include C S P system administrators and managed security service providers.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the following: (1) enforce strict supply chain management and conduct a comprehensive supplier assessment; (2) specify human resource requirements as part of legal contract; (3) require transparency into overall information security and management practices, as well as compliance reporting; and (4) determine security breach notification processes.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1243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1" i="0" u="none" strike="noStrike" kern="1200" cap="none" dirty="0">
                <a:solidFill>
                  <a:schemeClr val="tx1"/>
                </a:solidFill>
                <a:effectLst/>
                <a:latin typeface="Arial" pitchFamily="-109" charset="0"/>
                <a:ea typeface="Arial"/>
                <a:cs typeface="Arial"/>
                <a:sym typeface="Arial"/>
              </a:rPr>
              <a:t>Shared technology issues: </a:t>
            </a:r>
            <a:r>
              <a:rPr lang="en-US" sz="1200" b="0" i="0" u="none" strike="noStrike" kern="1200" cap="none" dirty="0">
                <a:solidFill>
                  <a:schemeClr val="tx1"/>
                </a:solidFill>
                <a:effectLst/>
                <a:latin typeface="Arial" pitchFamily="-109" charset="0"/>
                <a:ea typeface="Arial"/>
                <a:cs typeface="Arial"/>
                <a:sym typeface="Arial"/>
              </a:rPr>
              <a:t>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vendors deliver their services in a scalable way by sharing infrastructure. Often, the underlying components that make up this infrastructure (C P U caches, G P U s, etc.) were not designed to offer strong isolation properties for a multi-tenant architecture. C S P s typically approach this risk by using isolated VMs for individual clients. This approach is still vulnerable to attack</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by both insiders and outsiders, and so can only be a part of an overall security strategy.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the following: (1) implement security best practices for installation/configuration; (2) monitor environment for unauthorized changes/activity; (3) promote strong authentication and access control for administrative access and operations; (4) enforce SLAs for patching and vulnerability remediation; and (5) conduct vulnerability scanning and configuration audits.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58141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tx1"/>
                </a:solidFill>
                <a:effectLst/>
                <a:latin typeface="Arial" pitchFamily="-109" charset="0"/>
                <a:ea typeface="Arial"/>
                <a:cs typeface="Arial"/>
                <a:sym typeface="Arial"/>
              </a:rPr>
              <a:t>Data loss or leakage</a:t>
            </a:r>
            <a:r>
              <a:rPr lang="en-US" sz="1200" b="0" i="0" u="none" strike="noStrike" kern="1200" cap="none" dirty="0">
                <a:solidFill>
                  <a:schemeClr val="tx1"/>
                </a:solidFill>
                <a:effectLst/>
                <a:latin typeface="Arial" pitchFamily="-109" charset="0"/>
                <a:ea typeface="Arial"/>
                <a:cs typeface="Arial"/>
                <a:sym typeface="Arial"/>
              </a:rPr>
              <a:t>: For many clients, the most devastating impact from a security breach is the loss or leakage of data. We will address this issue in the next section.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the following: (1) implement strong A P I access control; (2) encrypt and protect integrity of data in transit and at rest; (3) analyze data protection at both design and run time; and (4) implement strong key generation, storage and management, and destruction practices.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Account or service hijacking:</a:t>
            </a:r>
            <a:r>
              <a:rPr lang="en-US" sz="1200" b="0" i="0" u="none" strike="noStrike" kern="1200" cap="none" dirty="0">
                <a:solidFill>
                  <a:schemeClr val="tx1"/>
                </a:solidFill>
                <a:effectLst/>
                <a:latin typeface="Arial" pitchFamily="-109" charset="0"/>
                <a:ea typeface="Arial"/>
                <a:cs typeface="Arial"/>
                <a:sym typeface="Arial"/>
              </a:rPr>
              <a:t> Account and service hijacking, usually with stolen credentials, remains a top threat. With stolen credentials, attackers can often access critical areas of deployed cloud computing services, allowing them to compromise the confidentiality, integrity, and availability of those services.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the following: (1) prohibit the sharing of account credentials between users and services; (2) leverage strong two-factor authentication techniques where possible; (3) employ proactive monitoring to detect unauthorized activity; and (4) understand C S P security policies and S L A 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940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tx1"/>
                </a:solidFill>
                <a:effectLst/>
                <a:latin typeface="Arial" pitchFamily="-109" charset="0"/>
                <a:ea typeface="Arial"/>
                <a:cs typeface="Arial"/>
                <a:sym typeface="Arial"/>
              </a:rPr>
              <a:t>• Unknown risk profile:</a:t>
            </a:r>
            <a:r>
              <a:rPr lang="en-US" sz="1200" b="0" i="0" u="none" strike="noStrike" kern="1200" cap="none" dirty="0">
                <a:solidFill>
                  <a:schemeClr val="tx1"/>
                </a:solidFill>
                <a:effectLst/>
                <a:latin typeface="Arial" pitchFamily="-109" charset="0"/>
                <a:ea typeface="Arial"/>
                <a:cs typeface="Arial"/>
                <a:sym typeface="Arial"/>
              </a:rPr>
              <a:t> In using cloud infrastructures, the client necessarily cedes control to the cloud provider on a number of issues that may affect security. Thus, the client must pay attention to and clearly define the roles and responsibilities involved for managing risks. For example, employees may deploy applications and data resources at the C S P without observing the normal policies and procedures for privacy, security, and oversight.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Countermeasures include (1) disclosure of applicable logs and data; (2) partial/full disclosure of infrastructure details (e.g., patch levels and firewalls); and (3) monitoring and alerting on necessary information. </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Cloud Security Alliance continue updating this list, with their most recent</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report detailing the “Pandemic Eleven” [C S A 22]. Similar lists have been developed</a:t>
            </a:r>
          </a:p>
          <a:p>
            <a:r>
              <a:rPr lang="en-US" sz="1200" b="0" i="0" u="none" strike="noStrike" kern="1200" cap="none" dirty="0">
                <a:solidFill>
                  <a:schemeClr val="tx1"/>
                </a:solidFill>
                <a:effectLst/>
                <a:latin typeface="Arial" pitchFamily="-109" charset="0"/>
                <a:ea typeface="Arial"/>
                <a:cs typeface="Arial"/>
                <a:sym typeface="Arial"/>
              </a:rPr>
              <a:t>by the European Network and Information Security Agency [E N I S 09] and N I S T S P</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800-144. The topic is also explored further in [S T A L 19].</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4681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There are many ways to compromise data. Deletion or alteration of records without a backup of the original content is an obvious example. Unlinking a record from a larger context may render it unrecoverable as can storage on unreliable media. Loss of an encoding key may result in effective destruction. Finally, unauthorized parties must be prevented from gaining access to sensitive data.</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threat of data compromise increases in the cloud due to the number of and interactions between risks and challenges that are either unique to the cloud or more dangerous because of the architectural or operational characteristics of the cloud environment.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Data must be secured while at rest, in transit, and in use, and access to the data must be controlled. The client can employ encryption to protect data in transit, though this involves key management responsibilities for the C S P. The client can enforce access control techniques, but, again, the C S P is involved to some extent depending on the service model used.</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For data at rest, the ideal security measure is for the client to encrypt the database and only store encrypted data in the cloud with the C S P having no access to the encryption key. So long as the key remains secure, the C S P has no ability to decipher the data, although corruption and other denial-of-service attacks remain a risk. The model depicted in Figure 5.9 works equally well when the data is stored in a cloud.</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036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The definition refers to various models and characteristics, whose relationship is illustrated in Figure 13.1. The essential characteristics of cloud computing include the following:</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Broad network access: Capabilities are available over the network and accessed through standard mechanisms that promote use by heterogeneous thin or thick client platforms (e.g., mobile phones, laptops, and tablets) as well as other traditional or cloud-based software services.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Rapid elasticity: Cloud computing gives you the ability to expand and reduce resources according to your specific service requirement. For example, you may need a large number of server resources for the duration of a specific task. You can then release these resources upon completion of the task.</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Measured service: 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 On-demand self-service: A cloud service consumer (C S C) can unilaterally provision computing capabilities, such as server time and network storage, as needed automatically without requiring human interaction with each service provider. Because the service is on demand, the resources are not permanent parts of the consumer’s IT infrastructure.</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Resource pooling: The provider’s computing resources are pooled to serve multiple C S C s using a multitenant model with different physical and virtual resources dynamically assigned and reassigned according to consumer demand. There is a degree of location independence, in that the C S C generally has no control or knowledge of the exact location of the provided resources but may be able to specify location at a higher level of abstraction (e.g., country, state, or datacenter). Examples of resources include storage, processing, memory, network bandwidth, and virtual machines (V M s). Even private clouds tend to pool resources between different parts of the same organization.
The essential characteristics are as follows. Resource pooling, broad network access, rapid elasticity, measured service, and on demand self service. The service models are depicted in concentric rectangles. The components from innermost to outermost rectangles are as follows. Infrastructure as a service I a a S, platform as a service P a a S, and software as a service S a a S. Deployments models types are as follows. Public, private, hybrid, and community.</a:t>
            </a:r>
          </a:p>
          <a:p>
            <a:endParaRPr lang="en-US" sz="1200" b="0" i="0" u="none" strike="noStrike" kern="1200" cap="none" dirty="0">
              <a:solidFill>
                <a:schemeClr val="tx1"/>
              </a:solidFill>
              <a:effectLst/>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itchFamily="-110" charset="0"/>
                <a:ea typeface="ＭＳ Ｐゴシック" pitchFamily="-110" charset="-128"/>
                <a:cs typeface="ＭＳ Ｐゴシック" pitchFamily="-110" charset="-128"/>
              </a:rPr>
              <a:t>Long Description:</a:t>
            </a:r>
          </a:p>
          <a:p>
            <a:r>
              <a:rPr lang="en-US" sz="1200" b="0" i="0" u="none" strike="noStrike" kern="1200" cap="none" dirty="0">
                <a:solidFill>
                  <a:schemeClr val="tx1"/>
                </a:solidFill>
                <a:effectLst/>
                <a:latin typeface="Arial"/>
                <a:ea typeface="Arial"/>
                <a:cs typeface="Arial"/>
                <a:sym typeface="Arial"/>
              </a:rPr>
              <a:t>Cloud computing is defined with rectangular boxes labeled deployment models, service models, and essential characteristics. Deployment models include public, private, hybrid and community models depicted as clouds. Service models can be divided into three nested layers listed from the center outward. Infrastructure as a service at the center,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Platform as a service,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around it. Software as a service,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around the previous. Essential characteristics include small rectangular boxes at the top labeled broad network access, rapid elasticity, and measured service, and on-demand self-service with common resource pooling.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91318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Database environments used in cloud computing can vary significantly. Some providers support a </a:t>
            </a:r>
            <a:r>
              <a:rPr lang="en-US" sz="1200" b="1" i="0" u="none" strike="noStrike" kern="1200" cap="none" dirty="0">
                <a:solidFill>
                  <a:schemeClr val="tx1"/>
                </a:solidFill>
                <a:effectLst/>
                <a:latin typeface="Arial" pitchFamily="-109" charset="0"/>
                <a:ea typeface="Arial"/>
                <a:cs typeface="Arial"/>
                <a:sym typeface="Arial"/>
              </a:rPr>
              <a:t>multi-instance model,</a:t>
            </a:r>
            <a:r>
              <a:rPr lang="en-US" sz="1200" b="0" i="0" u="none" strike="noStrike" kern="1200" cap="none" dirty="0">
                <a:solidFill>
                  <a:schemeClr val="tx1"/>
                </a:solidFill>
                <a:effectLst/>
                <a:latin typeface="Arial" pitchFamily="-109" charset="0"/>
                <a:ea typeface="Arial"/>
                <a:cs typeface="Arial"/>
                <a:sym typeface="Arial"/>
              </a:rPr>
              <a:t> which provide a unique D B M S running on a V M instance for each cloud subscriber. This gives the subscriber complete control over role definition, user authorization, and other administrative tasks related to security. Other providers support a </a:t>
            </a:r>
            <a:r>
              <a:rPr lang="en-US" sz="1200" b="1" i="0" u="none" strike="noStrike" kern="1200" cap="none" dirty="0">
                <a:solidFill>
                  <a:schemeClr val="tx1"/>
                </a:solidFill>
                <a:effectLst/>
                <a:latin typeface="Arial" pitchFamily="-109" charset="0"/>
                <a:ea typeface="Arial"/>
                <a:cs typeface="Arial"/>
                <a:sym typeface="Arial"/>
              </a:rPr>
              <a:t>multi-tenant model</a:t>
            </a:r>
            <a:r>
              <a:rPr lang="en-US" sz="1200" b="0" i="0" u="none" strike="noStrike" kern="1200" cap="none" dirty="0">
                <a:solidFill>
                  <a:schemeClr val="tx1"/>
                </a:solidFill>
                <a:effectLst/>
                <a:latin typeface="Arial" pitchFamily="-109" charset="0"/>
                <a:ea typeface="Arial"/>
                <a:cs typeface="Arial"/>
                <a:sym typeface="Arial"/>
              </a:rPr>
              <a:t>, which provides a predefined environment for the cloud subscriber that is shared with other tenants, typically through tagging data with a subscriber identifier. Tagging gives the appearance of exclusive use of the instance, but relies on the cloud provider to establish and maintain a sound secure database environment.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6575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Beyond the protection and isolation of data, the cloud service provider (C S P) needs to address the broader security considerations for the protection of its assets. Figure 13.5a, adapted from [E N I S 15], suggests a categorization of these assets for the three cloud service models. The bottom two layers shown in the figure include organization and facilities. Organization denotes the human resources and the policies and procedures for maintaining the facilities and supporting the delivery of the services. Facilities denote the physical structures and supplies such as networks, cooling, and power supply. Above these levels are the assets specific to the provision of services. For I a a S, the C S P maintains a hypervisor and/or O S on each of its servers, as well as the networking software for interconnection of C S P servers and connection to cloud service consumers (C S C s). Added to these assets for PaaS are the libraries, middleware, and other software to support C S C applications. For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the C S P also has application software assets for C S C use.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Figure 13.5b suggests key security tasks that are the responsibility of the C S P and of the C S C. The lowest level of the diagram has to do with organizational issues related to the management of its supplies and facilities. These issues will be dealt with in Chapters 14, 15, and 17. The next level of Figure 13.5b covers the physical security of the facility, a topic covered in Chapter 16. Above that, depending on the service model, the C S P is responsible for the security of a range of software capabilities; security measures in the area were addressed in Chapters 11 and 12.
The first diagram illustrates the categorization of the assets for the three cloud service models. The bottom two layers shown in the figure include organization and facilities. Organization denotes the human resources and the policies and procedures for maintaining the facilities and supporting the delivery of the services. Facilities denote the physical structures and supplies such as networks, cooling, and power supply. Above these levels are the assets specific to the provision of services. For I a a S, the C S P maintains a hypervisor and or O S on each of its servers, as well as the networking software for interconnection of C S P servers and connection to cloud service consumers, C S Cs. Added to these assets for P a a S are the libraries, middleware, and other software to support C S C applications. For S a a S, the C S P also has application software assets for C S C use. The second diagram illustrates the key security tasks that are the responsibility of the C S P and of the C S C. The lowest level of the diagram has to do with organizational issues related to the management of its supplies and facilities. The next level depicts the physical security of the facility, and above that, depending on the service model, the C S P is responsible for the security of a range of software capabilities, and security measures in the area.</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Part (a): Cloud computing assets. Within the provider, Facilities (network, housing, cooling, and power) are stacked on the organization. The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and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are all stacked on the facilities, with different components attributed to the provider and the customer. For each model, the following list provides the provider components and then the customer components.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Provider, hypervisor or O S or network. Customer, virtual machine, O S, and application.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Provider, middleware plus hypervisor or O S or network. Customer, application, client.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Provider, application plus middleware plus hypervisor or O S or network. Customer, client. Part (b): Cloud computing management tasks. In the cloud computing model, the provider manages and protects supplies and facilities, including power, cooling, cabling, and guards, and the provider side of the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and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deploy, update, and patch the hypervisor or O S or and network. Provider-side portions of the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and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deploy, update, and patch middleware plus libraries, and the provider-side portion of the S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deploys, updates, and patches application software. Otherwise customer-side portions of the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model handles deploy, update and patch O S. The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and P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portions deploy, update, an patch application software. All the three Manage user accounts, user permissions, etc.</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3916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 term </a:t>
            </a:r>
            <a:r>
              <a:rPr lang="en-US" sz="1200" b="1" i="0" u="none" strike="noStrike" kern="1200" cap="none" dirty="0">
                <a:solidFill>
                  <a:schemeClr val="tx1"/>
                </a:solidFill>
                <a:effectLst/>
                <a:latin typeface="Arial" pitchFamily="-109" charset="0"/>
                <a:ea typeface="Arial"/>
                <a:cs typeface="Arial"/>
                <a:sym typeface="Arial"/>
              </a:rPr>
              <a:t>security as a service</a:t>
            </a:r>
            <a:r>
              <a:rPr lang="en-US" sz="1200" b="0" i="0" u="none" strike="noStrike" kern="1200" cap="none" dirty="0">
                <a:solidFill>
                  <a:schemeClr val="tx1"/>
                </a:solidFill>
                <a:effectLst/>
                <a:latin typeface="Arial" pitchFamily="-109" charset="0"/>
                <a:ea typeface="Arial"/>
                <a:cs typeface="Arial"/>
                <a:sym typeface="Arial"/>
              </a:rPr>
              <a:t> has generally meant a package of security services offered by a service provider that offloads much of the security responsibility from an enterprise to the security service provider. Among the services typically provided are authentication, anti-virus, anti-malware/spyware, intrusion detection, and security event management. In the context of cloud computing, cloud security as a service,</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designated SecaaS, is a segment of the SaaS offering of a C S P. </a:t>
            </a:r>
          </a:p>
          <a:p>
            <a:endParaRPr lang="en-US" dirty="0"/>
          </a:p>
          <a:p>
            <a:r>
              <a:rPr lang="en-US" sz="1200" b="0" i="0" u="none" strike="noStrike" kern="1200" cap="none" dirty="0">
                <a:solidFill>
                  <a:schemeClr val="tx1"/>
                </a:solidFill>
                <a:effectLst/>
                <a:latin typeface="Arial" pitchFamily="-109" charset="0"/>
                <a:ea typeface="Arial"/>
                <a:cs typeface="Arial"/>
                <a:sym typeface="Arial"/>
              </a:rPr>
              <a:t> The C S A defines SecaaS as the provision of security applications and services via the cloud either to cloud-based infrastructure and software or from the cloud to the customers’ on-premise systems [C S A 16]. The C S A has identified the following SecaaS categories of service: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Identity and access management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Data loss prevention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Web security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E-mail security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Security assessments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Intrusion management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Security information and event management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Encryption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Business continuity and disaster recovery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Network security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917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In this section, we examine these categories with a focus on security of the cloud-based infrastructure and services (see Figure 13.6).</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Identity and access management (I A M) includes people, processes, and systems that are used to manage access to enterprise resources by assuring that the identity of an entity is verified, then granting the correct level of access based on this assured identity. One aspect of identity management is identity provisioning, which has to do with providing access to identified users and subsequently deprovisioning, or denying access, to users when the client enterprise designates such users as no longer having access to enterprise resources in the cloud. Among other requirements, the cloud service provider must be able to exchange identity attributes with the enterprise’s chosen identity provider.</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access management portion of I A M involves authentication and access control services. For example, the C S P must be able to authenticate users in a trustworthy manner. The access control requirements in S P I environments include establishing trusted user profile and policy information, using it to control access within the cloud service, and doing this in an auditable way.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Data loss prevention (D L P) is the monitoring, protecting, and verifying the security of data at rest, in motion, and in use. Much of D L P can be implemented by the cloud client, such as discussed previously in this section (Data Protection in the Cloud). The C S P can also provide D L P services, such as implementing rules about what functions can be performed on data in various contexts.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Web security is real-time protection offered either on premise through software/ appliance installation or via the cloud by proxying or redirecting Web traffic to the C S P. This provides an added layer of protection on top of things like antiviruses to prevent malware from entering the enterprise via activities such as Web browsing. In addition to protecting against malware, a cloud-based Web security service</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might include usage policy enforcement, data backup, traffic control, and Web access control.</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 C S P may provide a Web-based e-mail service for which security measures are needed. E-mail security provides control over inbound and outbound e-mail, protecting the organization from phishing</a:t>
            </a:r>
            <a:r>
              <a:rPr lang="en-US" sz="1200" b="0" i="0" u="none" strike="noStrike" kern="1200" cap="none" baseline="0" dirty="0">
                <a:solidFill>
                  <a:schemeClr val="tx1"/>
                </a:solidFill>
                <a:effectLst/>
                <a:latin typeface="Arial" pitchFamily="-109" charset="0"/>
                <a:ea typeface="Arial"/>
                <a:cs typeface="Arial"/>
                <a:sym typeface="Arial"/>
              </a:rPr>
              <a:t> and </a:t>
            </a:r>
            <a:r>
              <a:rPr lang="en-US" sz="1200" b="0" i="0" u="none" strike="noStrike" kern="1200" cap="none" dirty="0">
                <a:solidFill>
                  <a:schemeClr val="tx1"/>
                </a:solidFill>
                <a:effectLst/>
                <a:latin typeface="Arial" pitchFamily="-109" charset="0"/>
                <a:ea typeface="Arial"/>
                <a:cs typeface="Arial"/>
                <a:sym typeface="Arial"/>
              </a:rPr>
              <a:t>malicious attachments, and enforcing corporate polices such as acceptable use and spam prevention. The C S P may also incorporate digital signatures on all e-mail clients and provide optional e-mail encryption.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Security assessments are third-part audits of cloud services. While this service is outside the province of the C S P, the C S P can provide tools and access points to facilitate various assessment activities.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Intrusion management encompasses intrusion detection, prevention, and response. The core of this service is the implementation of intrusion detection systems (I D S s) and intrusion prevention systems (I P S s) at entry points to the cloud and on servers in the cloud. An I D S is a set of automated tools designed to detect unauthorized access to a host system. An I P S incorporates I D S functionality and in addition includes mechanisms designed to block traffic from intruders.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Security information and event management (S I E M) aggregates (via push or pull mechanisms) log and event data from virtual and real networks, applications, and systems. This information is then correlated and analyzed to provide real-time reporting and alerting on information/events that may require intervention or other type of response. The C S P typically provides an integrated service that can put together information from a variety of sources both within the cloud and within the client enterprise network.</a:t>
            </a:r>
          </a:p>
          <a:p>
            <a:r>
              <a:rPr lang="en-US" sz="1200" b="0" i="0" u="none" strike="noStrike" kern="1200" cap="none" dirty="0">
                <a:solidFill>
                  <a:schemeClr val="tx1"/>
                </a:solidFill>
                <a:effectLst/>
                <a:latin typeface="Arial" pitchFamily="-109" charset="0"/>
                <a:ea typeface="Arial"/>
                <a:cs typeface="Arial"/>
                <a:sym typeface="Arial"/>
              </a:rPr>
              <a:t> </a:t>
            </a:r>
          </a:p>
          <a:p>
            <a:r>
              <a:rPr lang="en-US" sz="1200" b="0" i="0" u="none" strike="noStrike" kern="1200" cap="none" dirty="0">
                <a:solidFill>
                  <a:schemeClr val="tx1"/>
                </a:solidFill>
                <a:effectLst/>
                <a:latin typeface="Arial" pitchFamily="-109" charset="0"/>
                <a:ea typeface="Arial"/>
                <a:cs typeface="Arial"/>
                <a:sym typeface="Arial"/>
              </a:rPr>
              <a:t>Encryption is a pervasive service that can be provided for data at rest in the cloud, e-mail traffic, client-specific network management information, and identity information. Encryption services provided by the C S P involve a range of complex issues, including key management, how to implement virtual private network (V P N) services in the cloud, application encryption, and data content access.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Business continuity and disaster recovery comprise measures and mechanisms to ensure operational resiliency in the event of any service interruptions. This is an area where the C S P, because of economies of scale, can offer obvious benefits to a cloud service client. The C S P can provide backup at multiple locations with reliable failover and disaster recovery facilities. This service must include a flexible infrastructure, redundancy of functions and hardware, monitored operations, geographically distributed data centers, and network survivability. </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Network security consists of security services that allocate access, distribute, monitor, and protect the underlying resource services. Services include perimeter and server firewalls and denial-of-service protection. Many of the other services listed in this section, including intrusion management, identity and access management, data loss protection, and Web security, also contribute to the network security service.
The elements are as follows. Identity and access management, data loss prevention, web security, security assessments, intrusion management, security information and event management, encryption, business continuity and disaster recovery, and network security.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A cloud consists of the following in clockwise direction: A server with a key labeled Encryption. A server with a inward coming mail around a globe icon labeled Email security. Security assessments, Security information and event management Business continuity and disaster recovery. A server labeled Intrusion management. A desktop labeled Web security, all around a cylinder labeled data loss prevention. A wall of brick labeled Identity and access management network security, at the bottom of the cloud, with outward expanding lines labeled Cloud service clients and adversaries.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30007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This section provides an overview of an open-source security module that is part of the OpenStack cloud O S. OpenStack is an open-source software project of the OpenStack Foundation that aims to produce an open-source cloud operating system [R O S A 14, S E F R 12]. The principal objective is to enable creating and managing huge groups of virtual private servers in a cloud computing environment. OpenStack is embedded, to one degree or another, into data center infrastructure and cloud computing products offered by Cisco, I B M, Hewlett-Packard, and other vendors. It provides multi-tenant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and aims to meets the needs of public and private clouds regardless of size, by being simple to implement and massively scalable.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53612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 OpenStack O S consists of a number of independent modules, each of which has a project name and a functional name. The modular structure is easy to scale out and provides a commonly used set of core services. Typically, the components are configured together to provide a comprehensive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capability. However, the modular design is such that the components are generally capable of being used independently.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security module for OpenStack is Keystone. Keystone provides the shared security services essential for a functioning cloud computing infrastructure. It provides the following main services:</a:t>
            </a:r>
          </a:p>
          <a:p>
            <a:endParaRPr lang="en-US" sz="1200" b="1"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Identity:</a:t>
            </a:r>
            <a:r>
              <a:rPr lang="en-US" sz="1200" b="0" i="0" u="none" strike="noStrike" kern="1200" cap="none" dirty="0">
                <a:solidFill>
                  <a:schemeClr val="tx1"/>
                </a:solidFill>
                <a:effectLst/>
                <a:latin typeface="Arial" pitchFamily="-109" charset="0"/>
                <a:ea typeface="Arial"/>
                <a:cs typeface="Arial"/>
                <a:sym typeface="Arial"/>
              </a:rPr>
              <a:t> This is user information authentication. This information defines a user’s role and permissions within a project and is the basis for a role-based access control (R B A C) mechanism. Keystone supports multiple methods of authentication, including user name and password, Lightweight Directory Access Protocol (L D A P), and a means of configuring external authentication methods supplied by the C S C.</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Token:</a:t>
            </a:r>
            <a:r>
              <a:rPr lang="en-US" sz="1200" b="0" i="0" u="none" strike="noStrike" kern="1200" cap="none" dirty="0">
                <a:solidFill>
                  <a:schemeClr val="tx1"/>
                </a:solidFill>
                <a:effectLst/>
                <a:latin typeface="Arial" pitchFamily="-109" charset="0"/>
                <a:ea typeface="Arial"/>
                <a:cs typeface="Arial"/>
                <a:sym typeface="Arial"/>
              </a:rPr>
              <a:t> After authentication, a token is assigned and used for access control. OpenStack services retain tokens and use them to query Keystone during operations.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Service catalog</a:t>
            </a:r>
            <a:r>
              <a:rPr lang="en-US" sz="1200" b="0" i="0" u="none" strike="noStrike" kern="1200" cap="none" dirty="0">
                <a:solidFill>
                  <a:schemeClr val="tx1"/>
                </a:solidFill>
                <a:effectLst/>
                <a:latin typeface="Arial" pitchFamily="-109" charset="0"/>
                <a:ea typeface="Arial"/>
                <a:cs typeface="Arial"/>
                <a:sym typeface="Arial"/>
              </a:rPr>
              <a:t>: OpenStack service endpoints are registered with Keystone to create a service catalog. A client for a service connects to Keystone and determines an endpoint to call based on the returned catalog.</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Policies</a:t>
            </a:r>
            <a:r>
              <a:rPr lang="en-US" sz="1200" b="0" i="0" u="none" strike="noStrike" kern="1200" cap="none" dirty="0">
                <a:solidFill>
                  <a:schemeClr val="tx1"/>
                </a:solidFill>
                <a:effectLst/>
                <a:latin typeface="Arial" pitchFamily="-109" charset="0"/>
                <a:ea typeface="Arial"/>
                <a:cs typeface="Arial"/>
                <a:sym typeface="Arial"/>
              </a:rPr>
              <a:t>: This service enforces different user access levels. Each OpenStack service defines the access policies for its resources in an associated policy file. A resource, for example, could be A P I access, the ability to attach to a volume, or to fire up instances. These policies can be modified or updated by the cloud administrator to control the access to the various resources.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62941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Figure 13.7 illustrates the way in which Keystone interacts with other Open- Stack components to launch a new V M. Nova is the management software module that controls V M s within the I a </a:t>
            </a:r>
            <a:r>
              <a:rPr lang="en-US" sz="1200" b="0" i="0" u="none" strike="noStrike" kern="1200" cap="none" dirty="0" err="1">
                <a:solidFill>
                  <a:schemeClr val="tx1"/>
                </a:solidFill>
                <a:effectLst/>
                <a:latin typeface="Arial" pitchFamily="-109" charset="0"/>
                <a:ea typeface="Arial"/>
                <a:cs typeface="Arial"/>
                <a:sym typeface="Arial"/>
              </a:rPr>
              <a:t>a</a:t>
            </a:r>
            <a:r>
              <a:rPr lang="en-US" sz="1200" b="0" i="0" u="none" strike="noStrike" kern="1200" cap="none" dirty="0">
                <a:solidFill>
                  <a:schemeClr val="tx1"/>
                </a:solidFill>
                <a:effectLst/>
                <a:latin typeface="Arial" pitchFamily="-109" charset="0"/>
                <a:ea typeface="Arial"/>
                <a:cs typeface="Arial"/>
                <a:sym typeface="Arial"/>
              </a:rPr>
              <a:t> S cloud computing platform. It manages the lifecycle of compute instances in an OpenStack environment. Responsibilities include spawning, scheduling, and decommissioning of machines on demand. Thus, Nova enables enterprises and service providers to offer on-demand computing resources by provisioning and managing large networks of V M s. Glance is a lookup and retrieval system for V M disk images. It provides services for discovering, registering, and retrieving virtual images through an A P I. Swift is a distributed object store that creates a redundant and scalable storage space of up to multiple petabytes of data. Object storage does not present a traditional file system</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but rather a distributed storage system for static data such as V M images, photo storage, e-mail storage, backups, and archives. 
The steps are as follows. Client launches V M to keystone. 2. A bidirectional arrow between nova scheduler and keystone is labeled, find service check credentials launch V M. 3. Nova scheduler launches V M. 4. Nova scheduler schedules V M to nova message queue. Nova message queue receive launch V M message and relay to nova compute. 6. Nova compute request image to keystone. 7. Keystone send request, find service, check credentials, and request image to glance A P I. 8. Glance A P I to glance registry look up image. 9. glance A P I to nova compute return location and metadata. 10. nova compute to keystone, request image. 11. Keystone to swift proxy, find service check credentials, request image. 12. swift proxy to swift worker, get image. Swift proxy to nova compute, get image. 14. Nova compute, launch V M.</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Back The process involves 14 steps. 1, The client sends the launch V M command to the keystone.</a:t>
            </a:r>
          </a:p>
          <a:p>
            <a:r>
              <a:rPr lang="en-US" sz="1200" b="0" i="0" u="none" strike="noStrike" kern="1200" cap="none" dirty="0">
                <a:solidFill>
                  <a:schemeClr val="tx1"/>
                </a:solidFill>
                <a:effectLst/>
                <a:latin typeface="Arial" pitchFamily="-109" charset="0"/>
                <a:ea typeface="Arial"/>
                <a:cs typeface="Arial"/>
                <a:sym typeface="Arial"/>
              </a:rPr>
              <a:t>2, The keystone and nova scheduler exchange information for finding service, checking credentials, and launching the V M.</a:t>
            </a:r>
          </a:p>
          <a:p>
            <a:r>
              <a:rPr lang="en-US" sz="1200" b="0" i="0" u="none" strike="noStrike" kern="1200" cap="none" dirty="0">
                <a:solidFill>
                  <a:schemeClr val="tx1"/>
                </a:solidFill>
                <a:effectLst/>
                <a:latin typeface="Arial" pitchFamily="-109" charset="0"/>
                <a:ea typeface="Arial"/>
                <a:cs typeface="Arial"/>
                <a:sym typeface="Arial"/>
              </a:rPr>
              <a:t>3, the nova scheduler sends a launch V M command to a second nova scheduler.</a:t>
            </a:r>
          </a:p>
          <a:p>
            <a:r>
              <a:rPr lang="en-US" sz="1200" b="0" i="0" u="none" strike="noStrike" kern="1200" cap="none" dirty="0">
                <a:solidFill>
                  <a:schemeClr val="tx1"/>
                </a:solidFill>
                <a:effectLst/>
                <a:latin typeface="Arial" pitchFamily="-109" charset="0"/>
                <a:ea typeface="Arial"/>
                <a:cs typeface="Arial"/>
                <a:sym typeface="Arial"/>
              </a:rPr>
              <a:t>4, The second nova scheduler sends a schedule V M command to the nova message queue.</a:t>
            </a:r>
          </a:p>
          <a:p>
            <a:r>
              <a:rPr lang="en-US" sz="1200" b="0" i="0" u="none" strike="noStrike" kern="1200" cap="none" dirty="0">
                <a:solidFill>
                  <a:schemeClr val="tx1"/>
                </a:solidFill>
                <a:effectLst/>
                <a:latin typeface="Arial" pitchFamily="-109" charset="0"/>
                <a:ea typeface="Arial"/>
                <a:cs typeface="Arial"/>
                <a:sym typeface="Arial"/>
              </a:rPr>
              <a:t>5, the nova message queue and nova compute component exchange messages related to launching the V M message.</a:t>
            </a:r>
          </a:p>
          <a:p>
            <a:r>
              <a:rPr lang="en-US" sz="1200" b="0" i="0" u="none" strike="noStrike" kern="1200" cap="none" dirty="0">
                <a:solidFill>
                  <a:schemeClr val="tx1"/>
                </a:solidFill>
                <a:effectLst/>
                <a:latin typeface="Arial" pitchFamily="-109" charset="0"/>
                <a:ea typeface="Arial"/>
                <a:cs typeface="Arial"/>
                <a:sym typeface="Arial"/>
              </a:rPr>
              <a:t>6, The nova compute component sends an image request to the keystone.</a:t>
            </a:r>
          </a:p>
          <a:p>
            <a:r>
              <a:rPr lang="en-US" sz="1200" b="0" i="0" u="none" strike="noStrike" kern="1200" cap="none" dirty="0">
                <a:solidFill>
                  <a:schemeClr val="tx1"/>
                </a:solidFill>
                <a:effectLst/>
                <a:latin typeface="Arial" pitchFamily="-109" charset="0"/>
                <a:ea typeface="Arial"/>
                <a:cs typeface="Arial"/>
                <a:sym typeface="Arial"/>
              </a:rPr>
              <a:t>7, The glance A P I and keystone exchange data for finding service, checking credentials, and requesting an image.</a:t>
            </a:r>
          </a:p>
          <a:p>
            <a:r>
              <a:rPr lang="en-US" sz="1200" b="0" i="0" u="none" strike="noStrike" kern="1200" cap="none" dirty="0">
                <a:solidFill>
                  <a:schemeClr val="tx1"/>
                </a:solidFill>
                <a:effectLst/>
                <a:latin typeface="Arial" pitchFamily="-109" charset="0"/>
                <a:ea typeface="Arial"/>
                <a:cs typeface="Arial"/>
                <a:sym typeface="Arial"/>
              </a:rPr>
              <a:t>8, the glance A P I and glance registry exchange data for looking up the image.</a:t>
            </a:r>
          </a:p>
          <a:p>
            <a:r>
              <a:rPr lang="en-US" sz="1200" b="0" i="0" u="none" strike="noStrike" kern="1200" cap="none" dirty="0">
                <a:solidFill>
                  <a:schemeClr val="tx1"/>
                </a:solidFill>
                <a:effectLst/>
                <a:latin typeface="Arial" pitchFamily="-109" charset="0"/>
                <a:ea typeface="Arial"/>
                <a:cs typeface="Arial"/>
                <a:sym typeface="Arial"/>
              </a:rPr>
              <a:t>9, the glance A P I returns location and metadata to the nova compute component.</a:t>
            </a:r>
          </a:p>
          <a:p>
            <a:r>
              <a:rPr lang="en-US" sz="1200" b="0" i="0" u="none" strike="noStrike" kern="1200" cap="none" dirty="0">
                <a:solidFill>
                  <a:schemeClr val="tx1"/>
                </a:solidFill>
                <a:effectLst/>
                <a:latin typeface="Arial" pitchFamily="-109" charset="0"/>
                <a:ea typeface="Arial"/>
                <a:cs typeface="Arial"/>
                <a:sym typeface="Arial"/>
              </a:rPr>
              <a:t>10, the nova compute sends the image request to the keystone.</a:t>
            </a:r>
          </a:p>
          <a:p>
            <a:r>
              <a:rPr lang="en-US" sz="1200" b="0" i="0" u="none" strike="noStrike" kern="1200" cap="none" dirty="0">
                <a:solidFill>
                  <a:schemeClr val="tx1"/>
                </a:solidFill>
                <a:effectLst/>
                <a:latin typeface="Arial" pitchFamily="-109" charset="0"/>
                <a:ea typeface="Arial"/>
                <a:cs typeface="Arial"/>
                <a:sym typeface="Arial"/>
              </a:rPr>
              <a:t>11, The keystone and the swift proxy exchange data for finding service, checking credentials, and requesting an image.</a:t>
            </a:r>
          </a:p>
          <a:p>
            <a:r>
              <a:rPr lang="en-US" sz="1200" b="0" i="0" u="none" strike="noStrike" kern="1200" cap="none" dirty="0">
                <a:solidFill>
                  <a:schemeClr val="tx1"/>
                </a:solidFill>
                <a:effectLst/>
                <a:latin typeface="Arial" pitchFamily="-109" charset="0"/>
                <a:ea typeface="Arial"/>
                <a:cs typeface="Arial"/>
                <a:sym typeface="Arial"/>
              </a:rPr>
              <a:t>12, The swift proxy and swift worker exchange information for getting the image.</a:t>
            </a:r>
          </a:p>
          <a:p>
            <a:r>
              <a:rPr lang="en-US" sz="1200" b="0" i="0" u="none" strike="noStrike" kern="1200" cap="none" dirty="0">
                <a:solidFill>
                  <a:schemeClr val="tx1"/>
                </a:solidFill>
                <a:effectLst/>
                <a:latin typeface="Arial" pitchFamily="-109" charset="0"/>
                <a:ea typeface="Arial"/>
                <a:cs typeface="Arial"/>
                <a:sym typeface="Arial"/>
              </a:rPr>
              <a:t>13, The swift proxy sends the image to the nova compute component.</a:t>
            </a:r>
          </a:p>
          <a:p>
            <a:r>
              <a:rPr lang="en-US" sz="1200" b="0" i="0" u="none" strike="noStrike" kern="1200" cap="none" dirty="0">
                <a:solidFill>
                  <a:schemeClr val="tx1"/>
                </a:solidFill>
                <a:effectLst/>
                <a:latin typeface="Arial" pitchFamily="-109" charset="0"/>
                <a:ea typeface="Arial"/>
                <a:cs typeface="Arial"/>
                <a:sym typeface="Arial"/>
              </a:rPr>
              <a:t>14, The nova compute component launches the V 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238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42</a:t>
            </a:fld>
            <a:endParaRPr lang="en-AU" dirty="0"/>
          </a:p>
        </p:txBody>
      </p:sp>
    </p:spTree>
    <p:extLst>
      <p:ext uri="{BB962C8B-B14F-4D97-AF65-F5344CB8AC3E}">
        <p14:creationId xmlns:p14="http://schemas.microsoft.com/office/powerpoint/2010/main" val="2305463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43</a:t>
            </a:fld>
            <a:endParaRPr lang="en-AU"/>
          </a:p>
        </p:txBody>
      </p:sp>
    </p:spTree>
    <p:extLst>
      <p:ext uri="{BB962C8B-B14F-4D97-AF65-F5344CB8AC3E}">
        <p14:creationId xmlns:p14="http://schemas.microsoft.com/office/powerpoint/2010/main" val="3649061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The Internet of Things is the latest development in the long and continuing revolution of computing and communications. Its size, ubiquity, and influence on everyday lives, business, and government dwarf any technical advance that has gone before.</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Internet of Things (I o T) is a term that refers to the expanding interconnection of smart devices, ranging from appliances to tiny sensors. A dominant theme is the embedding of short-range mobile transceivers into a wide array of gadgets and everyday items, enabling new forms of communication between people and things and between things themselves. The Internet now supports the interconnection of billions of industrial and personal objects usually through cloud systems. The objects deliver sensor information, act on their environment, and, in some cases, modify themselves to create overall management of a larger system like a factory or city.</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I o T is primarily driven by deeply embedded devices. These devices are low-bandwidth, low-repetition data capture and low-bandwidth data-usage appliances that communicate with each other and provide data via user interfaces. Embedded appliances, such as high-resolution video security cameras, video V o I P phones, and a handful of others, require high-bandwidth streaming capabilities. Yet countless products simply require packets of data to be intermittently delivered.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754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N I S T S P 800-145 defines three service models</a:t>
            </a:r>
            <a:r>
              <a:rPr lang="en-US" sz="1200" b="0" i="0" u="none" strike="noStrike" kern="1200" cap="none" baseline="0" dirty="0">
                <a:solidFill>
                  <a:schemeClr val="tx1"/>
                </a:solidFill>
                <a:effectLst/>
                <a:latin typeface="Arial"/>
                <a:ea typeface="Arial"/>
                <a:cs typeface="Arial"/>
                <a:sym typeface="Arial"/>
              </a:rPr>
              <a:t> that </a:t>
            </a:r>
            <a:r>
              <a:rPr lang="en-US" sz="1200" b="0" i="0" u="none" strike="noStrike" kern="1200" cap="none" dirty="0">
                <a:solidFill>
                  <a:schemeClr val="tx1"/>
                </a:solidFill>
                <a:effectLst/>
                <a:latin typeface="Arial"/>
                <a:ea typeface="Arial"/>
                <a:cs typeface="Arial"/>
                <a:sym typeface="Arial"/>
              </a:rPr>
              <a:t>can be viewed as nested service alternatives: software as a service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platform as a service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and infrastructure as a service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34866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With reference to the end systems supported, the Internet has gone through roughly four generations of deployment culminating in the I o T:</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1. Information technology (I T): </a:t>
            </a:r>
            <a:r>
              <a:rPr lang="en-US" sz="1200" b="0" i="0" u="none" strike="noStrike" kern="1200" cap="none" dirty="0">
                <a:solidFill>
                  <a:schemeClr val="tx1"/>
                </a:solidFill>
                <a:effectLst/>
                <a:latin typeface="Arial"/>
                <a:ea typeface="Arial"/>
                <a:cs typeface="Arial"/>
                <a:sym typeface="Arial"/>
              </a:rPr>
              <a:t>P C s, servers, routers, firewalls, and so on</a:t>
            </a:r>
            <a:r>
              <a:rPr lang="en-US" sz="1200" b="0" i="0" u="none" strike="noStrike" kern="1200" cap="none" baseline="0" dirty="0">
                <a:solidFill>
                  <a:schemeClr val="tx1"/>
                </a:solidFill>
                <a:effectLst/>
                <a:latin typeface="Arial"/>
                <a:ea typeface="Arial"/>
                <a:cs typeface="Arial"/>
                <a:sym typeface="Arial"/>
              </a:rPr>
              <a:t> </a:t>
            </a:r>
            <a:r>
              <a:rPr lang="en-US" sz="1200" b="0" i="0" u="none" strike="noStrike" kern="1200" cap="none" dirty="0">
                <a:solidFill>
                  <a:schemeClr val="tx1"/>
                </a:solidFill>
                <a:effectLst/>
                <a:latin typeface="Arial"/>
                <a:ea typeface="Arial"/>
                <a:cs typeface="Arial"/>
                <a:sym typeface="Arial"/>
              </a:rPr>
              <a:t>bought as I T devices by enterprise I T people</a:t>
            </a:r>
            <a:r>
              <a:rPr lang="en-US" sz="1200" b="0" i="0" u="none" strike="noStrike" kern="1200" cap="none" baseline="0" dirty="0">
                <a:solidFill>
                  <a:schemeClr val="tx1"/>
                </a:solidFill>
                <a:effectLst/>
                <a:latin typeface="Arial"/>
                <a:ea typeface="Arial"/>
                <a:cs typeface="Arial"/>
                <a:sym typeface="Arial"/>
              </a:rPr>
              <a:t> </a:t>
            </a:r>
            <a:r>
              <a:rPr lang="en-US" sz="1200" b="0" i="0" u="none" strike="noStrike" kern="1200" cap="none" dirty="0">
                <a:solidFill>
                  <a:schemeClr val="tx1"/>
                </a:solidFill>
                <a:effectLst/>
                <a:latin typeface="Arial"/>
                <a:ea typeface="Arial"/>
                <a:cs typeface="Arial"/>
                <a:sym typeface="Arial"/>
              </a:rPr>
              <a:t>primarily using wired connectivity.</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2. Operational technology (O T): </a:t>
            </a:r>
            <a:r>
              <a:rPr lang="en-US" sz="1200" b="0" i="0" u="none" strike="noStrike" kern="1200" cap="none" dirty="0">
                <a:solidFill>
                  <a:schemeClr val="tx1"/>
                </a:solidFill>
                <a:effectLst/>
                <a:latin typeface="Arial"/>
                <a:ea typeface="Arial"/>
                <a:cs typeface="Arial"/>
                <a:sym typeface="Arial"/>
              </a:rPr>
              <a:t>Machines/appliances with embedded I T built by non-I T companies, such as medical machinery, S C A D A (supervisory control and data acquisition), process control, and kiosks, bought as appliances by enterprise O T people primarily using wired connectivity.</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3. Personal technology: </a:t>
            </a:r>
            <a:r>
              <a:rPr lang="en-US" sz="1200" b="0" i="0" u="none" strike="noStrike" kern="1200" cap="none" dirty="0">
                <a:solidFill>
                  <a:schemeClr val="tx1"/>
                </a:solidFill>
                <a:effectLst/>
                <a:latin typeface="Arial"/>
                <a:ea typeface="Arial"/>
                <a:cs typeface="Arial"/>
                <a:sym typeface="Arial"/>
              </a:rPr>
              <a:t>Smartphones, tablets, and eBook readers bought as I T devices by consumers (employees) exclusively using wireless connectivity and often multiple forms of wireless connectivity.</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4. Sensor/actuator technology: </a:t>
            </a:r>
            <a:r>
              <a:rPr lang="en-US" sz="1200" b="0" i="0" u="none" strike="noStrike" kern="1200" cap="none" dirty="0">
                <a:solidFill>
                  <a:schemeClr val="tx1"/>
                </a:solidFill>
                <a:effectLst/>
                <a:latin typeface="Arial"/>
                <a:ea typeface="Arial"/>
                <a:cs typeface="Arial"/>
                <a:sym typeface="Arial"/>
              </a:rPr>
              <a:t>Single-purpose devices bought by consumers, I T, and O T people exclusively using wireless connectivity generally of a single form as part of larger systems.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fourth generation is usually thought of as the I o T and marked by using billions of embedded devices.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8992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dirty="0">
              <a:solidFill>
                <a:schemeClr val="tx1"/>
              </a:solidFill>
              <a:effectLst/>
              <a:latin typeface="Arial" pitchFamily="-109" charset="0"/>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0775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 key components of an I o T-enabled device are the following (see Figure 13.8):</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Sensor:</a:t>
            </a:r>
            <a:r>
              <a:rPr lang="en-US" sz="1200" b="0" i="0" u="none" strike="noStrike" kern="1200" cap="none" dirty="0">
                <a:solidFill>
                  <a:schemeClr val="tx1"/>
                </a:solidFill>
                <a:effectLst/>
                <a:latin typeface="Arial" pitchFamily="-109" charset="0"/>
                <a:ea typeface="Arial"/>
                <a:cs typeface="Arial"/>
                <a:sym typeface="Arial"/>
              </a:rPr>
              <a:t> A sensor measures some parameter of a physical, chemical, or biological entity and delivers an electronic signal proportional to the observed characteristic, either in the form of an analog voltage level or a digital signal. In both cases, the sensor output is typically input to a microcontroller or other management element.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Actuator</a:t>
            </a:r>
            <a:r>
              <a:rPr lang="en-US" sz="1200" b="0" i="0" u="none" strike="noStrike" kern="1200" cap="none" dirty="0">
                <a:solidFill>
                  <a:schemeClr val="tx1"/>
                </a:solidFill>
                <a:effectLst/>
                <a:latin typeface="Arial" pitchFamily="-109" charset="0"/>
                <a:ea typeface="Arial"/>
                <a:cs typeface="Arial"/>
                <a:sym typeface="Arial"/>
              </a:rPr>
              <a:t>: An actuator receives an electronic signal from a controller and responds by interacting with its environment to produce an effect on some parameter of a physical, chemical, or biological entity.</a:t>
            </a:r>
          </a:p>
          <a:p>
            <a:endParaRPr lang="en-US" sz="1200" b="1"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Microcontroller:</a:t>
            </a:r>
            <a:r>
              <a:rPr lang="en-US" sz="1200" b="0" i="0" u="none" strike="noStrike" kern="1200" cap="none" dirty="0">
                <a:solidFill>
                  <a:schemeClr val="tx1"/>
                </a:solidFill>
                <a:effectLst/>
                <a:latin typeface="Arial" pitchFamily="-109" charset="0"/>
                <a:ea typeface="Arial"/>
                <a:cs typeface="Arial"/>
                <a:sym typeface="Arial"/>
              </a:rPr>
              <a:t> The “smart” in a smart device is provided by a deeply embedded microcontroller.</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Transceiver:</a:t>
            </a:r>
            <a:r>
              <a:rPr lang="en-US" sz="1200" b="0" i="0" u="none" strike="noStrike" kern="1200" cap="none" dirty="0">
                <a:solidFill>
                  <a:schemeClr val="tx1"/>
                </a:solidFill>
                <a:effectLst/>
                <a:latin typeface="Arial" pitchFamily="-109" charset="0"/>
                <a:ea typeface="Arial"/>
                <a:cs typeface="Arial"/>
                <a:sym typeface="Arial"/>
              </a:rPr>
              <a:t> A transceiver contains the electronics needed to transmit and receive data. Most IoT devices contain a wireless transceiver capable of communication using Wi-Fi, ZigBee, Bluetooth, or some other wireless scheme.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Radio-frequency Identification (R F I D):</a:t>
            </a:r>
            <a:r>
              <a:rPr lang="en-US" sz="1200" b="0" i="0" u="none" strike="noStrike" kern="1200" cap="none" dirty="0">
                <a:solidFill>
                  <a:schemeClr val="tx1"/>
                </a:solidFill>
                <a:effectLst/>
                <a:latin typeface="Arial" pitchFamily="-109" charset="0"/>
                <a:ea typeface="Arial"/>
                <a:cs typeface="Arial"/>
                <a:sym typeface="Arial"/>
              </a:rPr>
              <a:t> R F I D technology, which uses radio waves to identify items, is increasingly becoming an enabling technology for I o T. The main elements of an R F I D system are tags and readers. R F I D tags are small programmable devices used for object, animal, and human tracking. They come in a variety of shapes, sizes, functionalities, and costs. R F I D readers acquire and sometimes rewrite information stored on R F I D tags that come within operating range (a few inches up to several feet). Readers are usually connected to a computer system that records and formats the acquired information for further uses.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In the I o T, the microcontroller is like a brain, receiving signals from the sensors and sending signals to the actuator. The I o T includes a transceiver and R F I 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826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To better understand the function of an IoT, it is useful to view it in the context of a complete enterprise network that includes third-party networking and cloud computing elements. Figure 13.9 provides an overview illustration.
The cloud network or data centers with ethernet, transactional response time, has hundreds of devices connected with separate network management and applications. The core network key features are I P or M P L S, security Q o S or Q o E driven response time, has thousands of devices connected together. Fog network, tens of thousands of devices are connected together with features, 3 G or 4 G or L T E or Wi-Fi distributed intelligence, and with real time response time. Edge network of I o T devices, millions of devices connected together with Bluetooth,</a:t>
            </a:r>
          </a:p>
          <a:p>
            <a:r>
              <a:rPr lang="en-US" sz="1200" b="0" i="0" u="none" strike="noStrike" kern="1200" cap="none" dirty="0">
                <a:solidFill>
                  <a:schemeClr val="tx1"/>
                </a:solidFill>
                <a:effectLst/>
                <a:latin typeface="Arial" pitchFamily="-109" charset="0"/>
                <a:ea typeface="Arial"/>
                <a:cs typeface="Arial"/>
                <a:sym typeface="Arial"/>
              </a:rPr>
              <a:t>Wi-Fi and with millisecond response time.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The diagram defines different systems and networks by number of involved devices. The data center or cloud consists of hundreds of devices with network management and applications. This type of system includes the ethernet, and it has transactional response time. Core networks consist of thousands of devices. They include the I P or M P L S with security and Q o S or Q o E driven response time. The fog network consists of tens of thousands of devices, communicating via 3 G, 4 G, L T E, and wi-fi. They have distributed intelligence and real-time response time. The Edge network of I O T devices consists of millions of devices, communicating via blue tooth and wi-fi with millisecond response time.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7689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At the edge of a typical enterprise network is a network of I o T-enabled devices</a:t>
            </a:r>
            <a:r>
              <a:rPr lang="en-US" sz="1200" b="0" i="0" u="none" strike="noStrike" kern="1200" cap="none" baseline="0" dirty="0">
                <a:solidFill>
                  <a:schemeClr val="tx1"/>
                </a:solidFill>
                <a:effectLst/>
                <a:latin typeface="Arial"/>
                <a:ea typeface="Arial"/>
                <a:cs typeface="Arial"/>
                <a:sym typeface="Arial"/>
              </a:rPr>
              <a:t> </a:t>
            </a:r>
            <a:r>
              <a:rPr lang="en-US" sz="1200" b="0" i="0" u="none" strike="noStrike" kern="1200" cap="none" dirty="0">
                <a:solidFill>
                  <a:schemeClr val="tx1"/>
                </a:solidFill>
                <a:effectLst/>
                <a:latin typeface="Arial"/>
                <a:ea typeface="Arial"/>
                <a:cs typeface="Arial"/>
                <a:sym typeface="Arial"/>
              </a:rPr>
              <a:t>consisting of sensors and perhaps actuators. These devices may communicate with one another. For example, a cluster of sensors may all transmit their data to one sensor that aggregates the data to be collected by a higher-level entity. At this level also there may also be a number of </a:t>
            </a:r>
            <a:r>
              <a:rPr lang="en-US" sz="1200" b="1" i="0" u="none" strike="noStrike" kern="1200" cap="none" dirty="0">
                <a:solidFill>
                  <a:schemeClr val="tx1"/>
                </a:solidFill>
                <a:effectLst/>
                <a:latin typeface="Arial"/>
                <a:ea typeface="Arial"/>
                <a:cs typeface="Arial"/>
                <a:sym typeface="Arial"/>
              </a:rPr>
              <a:t>gateways</a:t>
            </a:r>
            <a:r>
              <a:rPr lang="en-US" sz="1200" b="0" i="0" u="none" strike="noStrike" kern="1200" cap="none" dirty="0">
                <a:solidFill>
                  <a:schemeClr val="tx1"/>
                </a:solidFill>
                <a:effectLst/>
                <a:latin typeface="Arial"/>
                <a:ea typeface="Arial"/>
                <a:cs typeface="Arial"/>
                <a:sym typeface="Arial"/>
              </a:rPr>
              <a:t>. A gateway interconnects the I o T-enabled devices with the higher-level communication networks. It performs the necessary translation between the protocols used in the communication networks and those used by devices. A gateway may also perform a basic data aggregation function.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5306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In many I o T deployments, massive amounts of data may be generated by a distributed network of sensors. For example, offshore oil fields and refineries can generate a terabyte of data per day. An airplane can create multiple terabytes of data per hour. Rather than store all of that data permanently (or at least for a long period) in central storage accessible to I o T applications, it is often desirable to do as much data processing close to the sensors as possible. Thus, the purpose of what is sometimes referred to as the edge computing level is to convert network data flows into information that is suitable for storage and higher-level processing. Processing elements at these level may deal with high volumes of data and perform data transformation operations, resulting in the storage of much lower volumes of data.</a:t>
            </a:r>
            <a:br>
              <a:rPr lang="en-US" sz="1200" b="0" i="0" u="none" strike="noStrike" kern="1200" cap="none" dirty="0">
                <a:solidFill>
                  <a:schemeClr val="tx1"/>
                </a:solidFill>
                <a:effectLst/>
                <a:latin typeface="Arial"/>
                <a:ea typeface="Arial"/>
                <a:cs typeface="Arial"/>
                <a:sym typeface="Arial"/>
              </a:rPr>
            </a:br>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The following are examples of fog computing operations:</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 Evaluation:</a:t>
            </a:r>
            <a:r>
              <a:rPr lang="en-US" sz="1200" b="0" i="0" u="none" strike="noStrike" kern="1200" cap="none" dirty="0">
                <a:solidFill>
                  <a:schemeClr val="tx1"/>
                </a:solidFill>
                <a:effectLst/>
                <a:latin typeface="Arial"/>
                <a:ea typeface="Arial"/>
                <a:cs typeface="Arial"/>
                <a:sym typeface="Arial"/>
              </a:rPr>
              <a:t> Evaluating data for criteria as to whether it should be processed at a higher level.</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 Formatting:</a:t>
            </a:r>
            <a:r>
              <a:rPr lang="en-US" sz="1200" b="0" i="0" u="none" strike="noStrike" kern="1200" cap="none" dirty="0">
                <a:solidFill>
                  <a:schemeClr val="tx1"/>
                </a:solidFill>
                <a:effectLst/>
                <a:latin typeface="Arial"/>
                <a:ea typeface="Arial"/>
                <a:cs typeface="Arial"/>
                <a:sym typeface="Arial"/>
              </a:rPr>
              <a:t> Reformatting data for consistent higher-level processing.</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 Expanding/decoding:</a:t>
            </a:r>
            <a:r>
              <a:rPr lang="en-US" sz="1200" b="0" i="0" u="none" strike="noStrike" kern="1200" cap="none" dirty="0">
                <a:solidFill>
                  <a:schemeClr val="tx1"/>
                </a:solidFill>
                <a:effectLst/>
                <a:latin typeface="Arial"/>
                <a:ea typeface="Arial"/>
                <a:cs typeface="Arial"/>
                <a:sym typeface="Arial"/>
              </a:rPr>
              <a:t> Handling cryptic data with additional context (such as the origin).</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 Distillation/reduction:</a:t>
            </a:r>
            <a:r>
              <a:rPr lang="en-US" sz="1200" b="0" i="0" u="none" strike="noStrike" kern="1200" cap="none" dirty="0">
                <a:solidFill>
                  <a:schemeClr val="tx1"/>
                </a:solidFill>
                <a:effectLst/>
                <a:latin typeface="Arial"/>
                <a:ea typeface="Arial"/>
                <a:cs typeface="Arial"/>
                <a:sym typeface="Arial"/>
              </a:rPr>
              <a:t> Reducing and/or summarizing data to minimize the impact of data and traffic on the network and higher-level processing systems.</a:t>
            </a:r>
          </a:p>
          <a:p>
            <a:endParaRPr lang="en-US" sz="1200" b="0" i="0" u="none" strike="noStrike" kern="1200" cap="none" dirty="0">
              <a:solidFill>
                <a:schemeClr val="tx1"/>
              </a:solidFill>
              <a:effectLst/>
              <a:latin typeface="Arial"/>
              <a:ea typeface="Arial"/>
              <a:cs typeface="Arial"/>
              <a:sym typeface="Arial"/>
            </a:endParaRPr>
          </a:p>
          <a:p>
            <a:r>
              <a:rPr lang="en-US" sz="1200" b="1" i="0" u="none" strike="noStrike" kern="1200" cap="none" dirty="0">
                <a:solidFill>
                  <a:schemeClr val="tx1"/>
                </a:solidFill>
                <a:effectLst/>
                <a:latin typeface="Arial"/>
                <a:ea typeface="Arial"/>
                <a:cs typeface="Arial"/>
                <a:sym typeface="Arial"/>
              </a:rPr>
              <a:t>• Assessment:</a:t>
            </a:r>
            <a:r>
              <a:rPr lang="en-US" sz="1200" b="0" i="0" u="none" strike="noStrike" kern="1200" cap="none" dirty="0">
                <a:solidFill>
                  <a:schemeClr val="tx1"/>
                </a:solidFill>
                <a:effectLst/>
                <a:latin typeface="Arial"/>
                <a:ea typeface="Arial"/>
                <a:cs typeface="Arial"/>
                <a:sym typeface="Arial"/>
              </a:rPr>
              <a:t> Determining whether data represents a threshold or alert; this could include redirecting data to additional destinations.</a:t>
            </a:r>
          </a:p>
          <a:p>
            <a:endParaRPr lang="en-US" sz="1200" b="0" i="0" u="none" strike="noStrike" kern="1200" cap="none" dirty="0">
              <a:solidFill>
                <a:schemeClr val="tx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8258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Generally, fog computing devices they are deployed physically near the edge of the I o T network; that is, near the sensors and other data-generating devices. Thus, some of the basic processing of large volumes of generated data is offloaded and outsourced from IoT application software located at the center.</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Fog computing and fog services are expected to be a distinguishing characteristic of the I o T. Fog computing represents an opposite trend in modern networking from cloud computing. With cloud computing, massive, centralized storage and processing resources are made available to distributed customers over cloud networking facilities to a relatively small number of users. With fog computing, massive numbers of individual smart objects are interconnected with fog networking facilities that provide processing and storage resources close to the edge devices in an I o T. Fog computing addresses the challenges raised by the activity of thousands or millions of smart devices, including security, privacy, network capacity constraints, and latency requirements. The term fog computing is inspired by the fact that fog tends to hover low to the ground</a:t>
            </a:r>
            <a:r>
              <a:rPr lang="en-US" sz="1200" b="0" i="0" u="none" strike="noStrike" kern="1200" cap="none" baseline="0" dirty="0">
                <a:solidFill>
                  <a:schemeClr val="tx1"/>
                </a:solidFill>
                <a:effectLst/>
                <a:latin typeface="Arial"/>
                <a:ea typeface="Arial"/>
                <a:cs typeface="Arial"/>
                <a:sym typeface="Arial"/>
              </a:rPr>
              <a:t> </a:t>
            </a:r>
            <a:r>
              <a:rPr lang="en-US" sz="1200" b="0" i="0" u="none" strike="noStrike" kern="1200" cap="none" dirty="0">
                <a:solidFill>
                  <a:schemeClr val="tx1"/>
                </a:solidFill>
                <a:effectLst/>
                <a:latin typeface="Arial"/>
                <a:ea typeface="Arial"/>
                <a:cs typeface="Arial"/>
                <a:sym typeface="Arial"/>
              </a:rPr>
              <a:t>whereas clouds are high in the sky.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18078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dirty="0">
              <a:solidFill>
                <a:schemeClr val="tx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5381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The core network, also referred to as a </a:t>
            </a:r>
            <a:r>
              <a:rPr lang="en-US" sz="1200" b="1" i="0" u="none" strike="noStrike" kern="1200" cap="none" dirty="0">
                <a:solidFill>
                  <a:schemeClr val="tx1"/>
                </a:solidFill>
                <a:effectLst/>
                <a:latin typeface="Arial"/>
                <a:ea typeface="Arial"/>
                <a:cs typeface="Arial"/>
                <a:sym typeface="Arial"/>
              </a:rPr>
              <a:t>backbone network</a:t>
            </a:r>
            <a:r>
              <a:rPr lang="en-US" sz="1200" b="0" i="0" u="none" strike="noStrike" kern="1200" cap="none" dirty="0">
                <a:solidFill>
                  <a:schemeClr val="tx1"/>
                </a:solidFill>
                <a:effectLst/>
                <a:latin typeface="Arial"/>
                <a:ea typeface="Arial"/>
                <a:cs typeface="Arial"/>
                <a:sym typeface="Arial"/>
              </a:rPr>
              <a:t>, connects geographically dispersed fog networks as well as providing access to other networks that are not part of the enterprise network. Typically, the core network will use very high-performance routers, high-capacity transmission lines, and multiple interconnected routers for increased redundancy and capacity. The core network may also connect to high-performance, high-capacity servers such as large database servers and private cloud facilities. Some of the core routers may be purely internal, providing redundancy and additional capacity without serving as edge routers.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0516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The cloud network provides storage and processing capabilities for the massive amounts of aggregated data that originate in I o T-enabled devices at the edge. Cloud servers also host the applications that (1) interact with and manage the IoT devices, and (2) analyze the I o T-generated data.</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Table 13.4 compares cloud and fog computing.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8175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provides service to customers in the form of software, specifically application software, running on and accessible in the cloud. SaaS follows the familiar model of Web services, in this case applied to cloud resources.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enables the customer to use the cloud provider’s applications running on the provider’s cloud infrastructure. The applications are accessible from various client devices through a simple interface, such as a Web browser. Instead of obtaining desktop and server licenses for software products it uses, an enterprise obtains the same functions from the cloud service. The use of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avoids the complexity of software installation, maintenance, upgrades, and patches. Examples of services at this level are Google Gmail, Microsoft 365, Salesforce, Citrix GoToMeeting, and Cisco WebEx.</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Common subscribers to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are organizations that want to provide their employees with access to typical office productivity software, such as document management and email. Individuals also commonly use the SaaS model to acquire cloud resources. Typically, subscribers use specific applications on demand. The cloud provider also usually offers data-related features, such as automatic backup and data sharing between subscribers.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03723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I o T is perhaps the most complex and undeveloped area of network security. This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was demonstrated in the 2016 Mirai massive distributed denial of service attack that severely disrupted Internet access on the U.S. east coast. The Mirai botnet used</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hundreds of thousands of compromised IoT devices to generate the attack traffic, graphically illustrating the danger posed by weak security on such devices. To see this, consider Figure 13.10, which shows the main elements of interest for I o T security. At the center of the network are the application platforms, data storage servers, and network and security management systems. These central systems gather data from sensors, send control signals to actuators, and are responsible for managing the I o T devices and their communication networks. At the edge of the network are I o T-enabled devices, some of which are quite simple constrained devices and some of which are more intelligent unconstrained devices. As well, gateways may perform protocol conversion and other networking service on behalf of I o T devices.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Figure 13.10 illustrates a number of typical scenarios for interconnection and the inclusion of security features. The shading in Figure 13.10 indicates the systems that support at least some of these functions. Typically, gateways will implement secure functions, such as T L S and I P sec. Unconstrained devices may or may not implement some security capability. Constrained devices generally have limited or no security features. As suggested in the figure, gateway devices can provide secure communication between the gateway and the devices at the center, such as application platforms and management platforms. However, any constrained or unconstrained devices attached to the gateway are outside the zone of security established between the gateway and the central systems. As shown, unconstrained devices can communicate directly with the center and support security functions. However, constrained devices that are not connected to gateways have no secure communications with central devices.
At the center of the network are the application platforms, data storage servers, and network and security management systems. These central systems gather data from sensors, send control signals to actuators, and are responsible for managing the I o T devices and their communication networks. At the edge of the network are I o T enabled devices, some of which are quite simple constrained devices, and some of which are more intelligent unconstrained devices. A number of typical scenarios for interconnection and the inclusion of security features are presented. The shading indicates the systems that support at least some of these functions including security. Gateway devices can provide secure communication between the gateway and the devices at the center, such as application platforms and management platforms.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The internet or enterprise network connects directly to systems consisting of constrained and unconstrained devices, as well as applications, management, and the storage platform. The network also accesses groups of constrained and unconstrained devices via gateways. Gateways, unconstrained devices directly connected to the network, and applications, management, and storage platforms include security features.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70251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In an often-quoted 2014 article, security expert Bruce Schneier stated that we are at a crisis point with regard to the security of embedded systems, including IoT devices [S C H N 14]. The embedded devices are riddled with vulnerabilities, and there is no good way to patch them. The chip manufacturers have strong incentives to produce their product with its firmware and software as quickly and cheaply as possible. The device manufacturers choose a chip based on price and features and do very little if anything to the chip software and firmware. Their focus is the functionality of the device itself. The end user may have no means of patching the system or, if so, little information about when and how to patch. The result is that the hundreds of millions of Internet-connected devices in the I o T are vulnerable to attack. This is certainly a problem with sensors, allowing attackers to insert false data into the network. It is potentially a graver threat with actuators where the attacker can affect the operation of machinery and other devices.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723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I T U-T Recommendation Y.2066 (</a:t>
            </a:r>
            <a:r>
              <a:rPr lang="en-US" sz="1200" b="0" i="1" u="none" strike="noStrike" kern="1200" cap="none" dirty="0">
                <a:solidFill>
                  <a:schemeClr val="tx1"/>
                </a:solidFill>
                <a:effectLst/>
                <a:latin typeface="Arial" pitchFamily="-109" charset="0"/>
                <a:ea typeface="Arial"/>
                <a:cs typeface="Arial"/>
                <a:sym typeface="Arial"/>
              </a:rPr>
              <a:t>Common Requirements of the Internet of Things</a:t>
            </a:r>
            <a:r>
              <a:rPr lang="en-US" sz="1200" b="0" i="0" u="none" strike="noStrike" kern="1200" cap="none" dirty="0">
                <a:solidFill>
                  <a:schemeClr val="tx1"/>
                </a:solidFill>
                <a:effectLst/>
                <a:latin typeface="Arial" pitchFamily="-109" charset="0"/>
                <a:ea typeface="Arial"/>
                <a:cs typeface="Arial"/>
                <a:sym typeface="Arial"/>
              </a:rPr>
              <a:t>, June 2014) includes a list of security requirements for the I o T. This list is a useful baseline for understanding the scope of security implementation needed for an IoT deployment. The requirements are defined as being the functional requirements during capturing, storing, transferring, aggregating, and processing the data of things, as well as to the provision of services that involve things. These requirements are related to all the I o T actors. The requirements are the following:</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Communication security:</a:t>
            </a:r>
            <a:r>
              <a:rPr lang="en-US" sz="1200" b="0" i="0" u="none" strike="noStrike" kern="1200" cap="none" dirty="0">
                <a:solidFill>
                  <a:schemeClr val="tx1"/>
                </a:solidFill>
                <a:effectLst/>
                <a:latin typeface="Arial" pitchFamily="-109" charset="0"/>
                <a:ea typeface="Arial"/>
                <a:cs typeface="Arial"/>
                <a:sym typeface="Arial"/>
              </a:rPr>
              <a:t> Secure, trusted, and privacy protected communication capability is required, so unauthorized access to the content of data can be prohibited, integrity of data can be guaranteed, and privacy-related content of data can be protected during data transmission or transfer in I o 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Data management security:</a:t>
            </a:r>
            <a:r>
              <a:rPr lang="en-US" sz="1200" b="0" i="0" u="none" strike="noStrike" kern="1200" cap="none" dirty="0">
                <a:solidFill>
                  <a:schemeClr val="tx1"/>
                </a:solidFill>
                <a:effectLst/>
                <a:latin typeface="Arial" pitchFamily="-109" charset="0"/>
                <a:ea typeface="Arial"/>
                <a:cs typeface="Arial"/>
                <a:sym typeface="Arial"/>
              </a:rPr>
              <a:t> Secure, trusted, and privacy protected data management capability is required, so unauthorized access to the content of data can be prohibited, integrity of data can be guaranteed, and privacy-related content of data can be protected when storing or processing data in I o 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Service provision security:</a:t>
            </a:r>
            <a:r>
              <a:rPr lang="en-US" sz="1200" b="0" i="0" u="none" strike="noStrike" kern="1200" cap="none" dirty="0">
                <a:solidFill>
                  <a:schemeClr val="tx1"/>
                </a:solidFill>
                <a:effectLst/>
                <a:latin typeface="Arial" pitchFamily="-109" charset="0"/>
                <a:ea typeface="Arial"/>
                <a:cs typeface="Arial"/>
                <a:sym typeface="Arial"/>
              </a:rPr>
              <a:t> Secure, trusted, and privacy protected service provision capability is required, so unauthorized access to service and fraudulent service provision can be prohibited, and privacy information related to I o T users can be protected.</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Integration of security policies and techniques:</a:t>
            </a:r>
            <a:r>
              <a:rPr lang="en-US" sz="1200" b="0" i="0" u="none" strike="noStrike" kern="1200" cap="none" dirty="0">
                <a:solidFill>
                  <a:schemeClr val="tx1"/>
                </a:solidFill>
                <a:effectLst/>
                <a:latin typeface="Arial" pitchFamily="-109" charset="0"/>
                <a:ea typeface="Arial"/>
                <a:cs typeface="Arial"/>
                <a:sym typeface="Arial"/>
              </a:rPr>
              <a:t> The ability to integrate different security policies and techniques is required so as to ensure a consistent security control over the variety of devices and user networks in I o 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Mutual authentication and authorization</a:t>
            </a:r>
            <a:r>
              <a:rPr lang="en-US" sz="1200" b="0" i="0" u="none" strike="noStrike" kern="1200" cap="none" dirty="0">
                <a:solidFill>
                  <a:schemeClr val="tx1"/>
                </a:solidFill>
                <a:effectLst/>
                <a:latin typeface="Arial" pitchFamily="-109" charset="0"/>
                <a:ea typeface="Arial"/>
                <a:cs typeface="Arial"/>
                <a:sym typeface="Arial"/>
              </a:rPr>
              <a:t>: Before a device (or an I o T user) can access the I o T, mutual authentication and authorization between the device (or the I o T user) and I o T is required to be performed according to predefined security policies</a:t>
            </a:r>
          </a:p>
          <a:p>
            <a:r>
              <a:rPr lang="en-US" sz="1200" b="0" i="0" u="none" strike="noStrike" kern="1200" cap="none" dirty="0">
                <a:solidFill>
                  <a:schemeClr val="tx1"/>
                </a:solidFill>
                <a:effectLst/>
                <a:latin typeface="Arial" pitchFamily="-109" charset="0"/>
                <a:ea typeface="Arial"/>
                <a:cs typeface="Arial"/>
                <a:sym typeface="Arial"/>
              </a:rPr>
              <a:t>.</a:t>
            </a:r>
          </a:p>
          <a:p>
            <a:r>
              <a:rPr lang="en-US" sz="1200" b="1" i="0" u="none" strike="noStrike" kern="1200" cap="none" dirty="0">
                <a:solidFill>
                  <a:schemeClr val="tx1"/>
                </a:solidFill>
                <a:effectLst/>
                <a:latin typeface="Arial" pitchFamily="-109" charset="0"/>
                <a:ea typeface="Arial"/>
                <a:cs typeface="Arial"/>
                <a:sym typeface="Arial"/>
              </a:rPr>
              <a:t>• Security audit:</a:t>
            </a:r>
            <a:r>
              <a:rPr lang="en-US" sz="1200" b="0" i="0" u="none" strike="noStrike" kern="1200" cap="none" dirty="0">
                <a:solidFill>
                  <a:schemeClr val="tx1"/>
                </a:solidFill>
                <a:effectLst/>
                <a:latin typeface="Arial" pitchFamily="-109" charset="0"/>
                <a:ea typeface="Arial"/>
                <a:cs typeface="Arial"/>
                <a:sym typeface="Arial"/>
              </a:rPr>
              <a:t> Security audit is required to be supported in I o T. Any data access or attempt to access I o T applications are required to be fully transparent, traceable, and reproducible according to appropriate regulation and laws. In particular, I o T is required to support security audit for data transmission, storage, processing, and application access.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1316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A key element in providing security in an IoT deployment is the gateway. I T U-T Recommendation Y.2067 (Common Requirements and Capabilities of a Gateway for Internet of Things Applications, June 2014) details specific security functions that the gateway should implement, some of which are illustrated in Figure 13.11. These consist of the following:</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identification of each access to the connected devices.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authentication with devices. Based on application requirements and device capabilities, it is required to support mutual or one-way authentication with devices. With one-way authentication, either the device authenticates itself to the gateway or the gateway authenticates itself to the device but not both. </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mutual authentication with applications.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the security of the data that are stored in devices and the gateway, transferred between the gateway and devices, or transferred between the gateway and applications. Support the security of these data based on security levels.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mechanisms to protect privacy for devices and the gateway.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self-diagnosis and self-repair as well as remote maintenance.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Support firmware and software update.</a:t>
            </a:r>
          </a:p>
          <a:p>
            <a:br>
              <a:rPr lang="en-US" sz="1200" b="0" i="0" u="none" strike="noStrike" kern="1200" cap="none" dirty="0">
                <a:solidFill>
                  <a:schemeClr val="tx1"/>
                </a:solidFill>
                <a:effectLst/>
                <a:latin typeface="Arial" pitchFamily="-109" charset="0"/>
                <a:ea typeface="Arial"/>
                <a:cs typeface="Arial"/>
                <a:sym typeface="Arial"/>
              </a:rPr>
            </a:br>
            <a:r>
              <a:rPr lang="en-US" sz="1200" b="0" i="0" u="none" strike="noStrike" kern="1200" cap="none" dirty="0">
                <a:solidFill>
                  <a:schemeClr val="tx1"/>
                </a:solidFill>
                <a:effectLst/>
                <a:latin typeface="Arial" pitchFamily="-109" charset="0"/>
                <a:ea typeface="Arial"/>
                <a:cs typeface="Arial"/>
                <a:sym typeface="Arial"/>
              </a:rPr>
              <a:t>• Support auto configuration or configuration by applications. The gateway is required to support multiple configuration modes, for example, remote and local configuration, automatic and manual configuration, and dynamic configuration based on policies.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Some of these requirements may be difficult to achieve when they involve providing security services for constrained devices. For example, the gateway should support security of data stored in devices. Without encryption capability at the constrained device, this may be impractical to achieve.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Note the Y.2067 requirements make a number of references to privacy requirements. Privacy is an area of growing concern with the widespread deployment of I o T-enabled things in homes, retail outlets, and vehicles and humans. As more things are interconnected, governments and private enterprises will collect massive amounts of data about individuals, including medical information, location and movement information, and application usage.
The devices are connected to the application platforms through gateways. The gateways are connected to the application platforms. The gateway ensures the security, privacy of data at each step.</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Gateways provide security and privacy for data at rest. Via authentication, gateways also allow for secure data transfer from devices to the gateway and from the gateway through the internet or enterprise network to application platform, and with interaction of authentication secure data transfer.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7440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Cisco has developed a framework for IoT security [F R A H 15] that serves as a useful guide to the security requirements for I o T. Figure 13.12 illustrates the security environment related to the logical structure of an I o T. The I o T model is a simplified version of the World Forum I o T Reference Model. It consists of the following levels: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Smart objects/embedded systems: Consists of sensors, actuators, and other embedded systems at the edge of the network. This is the most vulnerable part of an I o T. The devices may not be in a physically secure environment and may need to function for years. Availability is certainly an issue. Network managers also need to be concerned about the authenticity and integrity of the data generated by sensors and about protecting actuators and other smart devices from unauthorized use. Privacy and protection from eavesdropping may also be requirements.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Fog/edge network: This level is concerned with the wired and wireless interconnection of I o T devices. In addition, a certain amount of data processing and consolidation may be done at this level. A key issue of concern is the wide variety of network technologies and protocols used by the various I o T devices and the need to develop and enforce a uniform security policy.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Core network: The core network level provides data paths between network center platforms and the I o T devices. The security issues here are those confronted in traditional core networks. However, the vast number of endpoints to interact with and manage creates a substantial security burden.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Data center/cloud: This level contains the application, data storage, and network management platforms. I o T does not introduce any new security issues at this level</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other than the necessity of dealing with huge numbers of individual endpoints.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Within this four-level architecture, the Cisco model defines four general security capabilities that span multiple levels: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Role-based security: R B A C systems assign access rights to roles instead of individual users. In turn, users are assigned to different roles, either statically or dynamically, according to their responsibilities. R B A C enjoys widespread commercial use in cloud and enterprise systems and is a well-understood tool that can be used to manage access to I o T devices and the data they generate.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Anti-tamper and detection: This function is particularly important at the device and fog network levels but also extends to the core network level. All of these levels may involve components that are physically outside the area of the enterprise that is protected by physical security measures.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Data protection and confidentiality: These functions extend to all level of the architecture.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Internet protocol protection: Protection of data in motion from eavesdropping and snooping is essential between all levels.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Figure 13.12 maps specific security functional areas across the four layers of the I o T model.
It consists of the following levels. Data center or cloud, core network, fog network, and smart objects. The model defines four general security capabilities that span multiple levels. Role based security, includes all levels. Anti tamper and detection includes core network, fog network, and smart objects levels. Data protection and confidentiality and I P protection spans all levels.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The following list provides the networks serviced by each security measure. Role-based security, data center or cloud, core network, fog network, smart objects. Anti-tamper detection. core network, fog network, smart objects. Data protection and confidentiality, data center or cloud, core network, fog network, smart objects. I P protection, data center or cloud, core network, fog network, smart objects.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39698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[F R A H 15] also proposes a secure I o T framework that defines the components of a security facility for an I o T that encompasses all the levels as shown in Figure 13.13. The four components are: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Authentication: Encompasses the elements that initiate the determination of access by first identifying the IoT devices. In contrast to typical enterprise network devices, which may be identified by a human credential (e.g., username and password or token), the I o T endpoints must be fingerprinted by means that do not require human interaction. Such identifiers include R F I D, x.509 certificates, or the M A C address of the endpoint.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Authorization: Controls a device’s access throughout the network fabric. This element encompasses access control. Together with the authentication layer, it establishes the necessary parameters to enable the exchange of information between devices and between devices and application platforms and enables IoT-related services to be performed.</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Network enforced policy: Encompasses all elements that route and transport endpoint traffic securely over the infrastructure, whether control, management, or actual data traffic.</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 Secure analytics, including visibility and control: This component includes all the functions required for central management of I o T devices. This involves, firstly, visibility of I o T devices, which simply means that central management services are securely aware of the distributed I o T device collection, including identity and attributes of each device. Building on this visibility is the ability to exert control, including configuration, patch updates, and threat countermeasures.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An important concept related to this framework is that of trust relationship. In this context, trust relationship refers to the ability of the two partners to an exchange to have confidence in the identity and access rights of the other. The authentication component of the trust framework provides a basic level of trust, which is expanded with the authorization component. [F R A H 15] gives the example that a car may establish a trust relationship with another car from the same vendor. That trust relationship, however, may only allow cars to exchange their safety capabilities. When a trusted relationship is established between the same car and its dealer’s network, the car may be allowed to share additional information, such as its odometer reading and last maintenance record.</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N I S T I R 8259 (Recommendations for I o T Device Manufacturers: Foundational</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Activities May 2020) defines a set of activities for manufacturers to follow in order to</a:t>
            </a:r>
          </a:p>
          <a:p>
            <a:r>
              <a:rPr lang="en-US" sz="1200" b="0" i="0" u="none" strike="noStrike" kern="1200" cap="none" dirty="0">
                <a:solidFill>
                  <a:schemeClr val="tx1"/>
                </a:solidFill>
                <a:effectLst/>
                <a:latin typeface="Arial" pitchFamily="-109" charset="0"/>
                <a:ea typeface="Arial"/>
                <a:cs typeface="Arial"/>
                <a:sym typeface="Arial"/>
              </a:rPr>
              <a:t>improve the security of their I o T devices. These activities involve considering which</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cybersecurity capabilities may be required as they develop and support their devices.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The associated N I S T I R 8259A/B baselines specify a common set of core capabilities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for these devices which are useful across a broad range of applications. The 2020 US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“I o T Cybersecurity Improvement Act” mandates that all U.S. government agencies</a:t>
            </a:r>
            <a:r>
              <a:rPr lang="en-US" sz="1200" b="0" i="0" u="none" strike="noStrike" kern="1200" cap="none" baseline="0" dirty="0">
                <a:solidFill>
                  <a:schemeClr val="tx1"/>
                </a:solidFill>
                <a:effectLst/>
                <a:latin typeface="Arial" pitchFamily="-109" charset="0"/>
                <a:ea typeface="Arial"/>
                <a:cs typeface="Arial"/>
                <a:sym typeface="Arial"/>
              </a:rPr>
              <a:t> </a:t>
            </a:r>
            <a:r>
              <a:rPr lang="en-US" sz="1200" b="0" i="0" u="none" strike="noStrike" kern="1200" cap="none" dirty="0">
                <a:solidFill>
                  <a:schemeClr val="tx1"/>
                </a:solidFill>
                <a:effectLst/>
                <a:latin typeface="Arial" pitchFamily="-109" charset="0"/>
                <a:ea typeface="Arial"/>
                <a:cs typeface="Arial"/>
                <a:sym typeface="Arial"/>
              </a:rPr>
              <a:t>only use IoT devices that comply with N I S T I R 8259 and related standards.
The four components are as follows. The secure analytics visibility and control includes network enforced policy, authorization, and authentication. Authorization and authentication together are the requisites for trust relationships.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Long Description:</a:t>
            </a:r>
          </a:p>
          <a:p>
            <a:r>
              <a:rPr lang="en-US" sz="1200" b="0" i="0" u="none" strike="noStrike" kern="1200" cap="none" dirty="0">
                <a:solidFill>
                  <a:schemeClr val="tx1"/>
                </a:solidFill>
                <a:effectLst/>
                <a:latin typeface="Arial" pitchFamily="-109" charset="0"/>
                <a:ea typeface="Arial"/>
                <a:cs typeface="Arial"/>
                <a:sym typeface="Arial"/>
              </a:rPr>
              <a:t>The I o T framework has four concentric layers listed from the center outward. authentication, authorization, network enforced policy, secure analytics including visibility and control. The trust relationship depends on authentication and authorization.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2781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This section provides an overview of MiniSec, an open-source security module that is part of the </a:t>
            </a:r>
            <a:r>
              <a:rPr lang="en-US" sz="1200" b="0" i="0" u="none" strike="noStrike" kern="1200" cap="none" dirty="0" err="1">
                <a:solidFill>
                  <a:schemeClr val="tx1"/>
                </a:solidFill>
                <a:effectLst/>
                <a:latin typeface="Arial" pitchFamily="-109" charset="0"/>
                <a:ea typeface="Arial"/>
                <a:cs typeface="Arial"/>
                <a:sym typeface="Arial"/>
              </a:rPr>
              <a:t>TinyO</a:t>
            </a:r>
            <a:r>
              <a:rPr lang="en-US" sz="1200" b="0" i="0" u="none" strike="noStrike" kern="1200" cap="none" dirty="0">
                <a:solidFill>
                  <a:schemeClr val="tx1"/>
                </a:solidFill>
                <a:effectLst/>
                <a:latin typeface="Arial" pitchFamily="-109" charset="0"/>
                <a:ea typeface="Arial"/>
                <a:cs typeface="Arial"/>
                <a:sym typeface="Arial"/>
              </a:rPr>
              <a:t> S operating system. </a:t>
            </a:r>
            <a:r>
              <a:rPr lang="en-US" sz="1200" b="0" i="0" u="none" strike="noStrike" kern="1200" cap="none" dirty="0" err="1">
                <a:solidFill>
                  <a:schemeClr val="tx1"/>
                </a:solidFill>
                <a:effectLst/>
                <a:latin typeface="Arial" pitchFamily="-109" charset="0"/>
                <a:ea typeface="Arial"/>
                <a:cs typeface="Arial"/>
                <a:sym typeface="Arial"/>
              </a:rPr>
              <a:t>TinyO</a:t>
            </a:r>
            <a:r>
              <a:rPr lang="en-US" sz="1200" b="0" i="0" u="none" strike="noStrike" kern="1200" cap="none" dirty="0">
                <a:solidFill>
                  <a:schemeClr val="tx1"/>
                </a:solidFill>
                <a:effectLst/>
                <a:latin typeface="Arial" pitchFamily="-109" charset="0"/>
                <a:ea typeface="Arial"/>
                <a:cs typeface="Arial"/>
                <a:sym typeface="Arial"/>
              </a:rPr>
              <a:t> S is designed for small embedded systems with tight requirements on memory, processing time, real-time response, and power consumption. It is one of several specialized operating systems designed for IoT devices. </a:t>
            </a:r>
            <a:r>
              <a:rPr lang="en-US" sz="1200" b="0" i="0" u="none" strike="noStrike" kern="1200" cap="none" dirty="0" err="1">
                <a:solidFill>
                  <a:schemeClr val="tx1"/>
                </a:solidFill>
                <a:effectLst/>
                <a:latin typeface="Arial" pitchFamily="-109" charset="0"/>
                <a:ea typeface="Arial"/>
                <a:cs typeface="Arial"/>
                <a:sym typeface="Arial"/>
              </a:rPr>
              <a:t>TinyO</a:t>
            </a:r>
            <a:r>
              <a:rPr lang="en-US" sz="1200" b="0" i="0" u="none" strike="noStrike" kern="1200" cap="none" dirty="0">
                <a:solidFill>
                  <a:schemeClr val="tx1"/>
                </a:solidFill>
                <a:effectLst/>
                <a:latin typeface="Arial" pitchFamily="-109" charset="0"/>
                <a:ea typeface="Arial"/>
                <a:cs typeface="Arial"/>
                <a:sym typeface="Arial"/>
              </a:rPr>
              <a:t> S takes the process of streamlining quite far, resulting in a very minimal O S for embedded systems with a typical configuration requiring 48 K B of code and 10 K B of RAM [L E V I 12]. The main application of </a:t>
            </a:r>
            <a:r>
              <a:rPr lang="en-US" sz="1200" b="0" i="0" u="none" strike="noStrike" kern="1200" cap="none" dirty="0" err="1">
                <a:solidFill>
                  <a:schemeClr val="tx1"/>
                </a:solidFill>
                <a:effectLst/>
                <a:latin typeface="Arial" pitchFamily="-109" charset="0"/>
                <a:ea typeface="Arial"/>
                <a:cs typeface="Arial"/>
                <a:sym typeface="Arial"/>
              </a:rPr>
              <a:t>TinyO</a:t>
            </a:r>
            <a:r>
              <a:rPr lang="en-US" sz="1200" b="0" i="0" u="none" strike="noStrike" kern="1200" cap="none" dirty="0">
                <a:solidFill>
                  <a:schemeClr val="tx1"/>
                </a:solidFill>
                <a:effectLst/>
                <a:latin typeface="Arial" pitchFamily="-109" charset="0"/>
                <a:ea typeface="Arial"/>
                <a:cs typeface="Arial"/>
                <a:sym typeface="Arial"/>
              </a:rPr>
              <a:t> S is wireless sensor networks, and it has become the de facto O S for such networks. With sensor networks the primary security concerns relate to wireless communications. MiniSec is designed to be a link-level module that offers a high level of security, while simultaneously keeping energy consumption low and using very little memory [L U K 07]. MiniSec provides confidentiality, authentication, and replay protection.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MiniSec has two operating modes, one tailored for single-source communication, and another tailored for multi-source broadcast communication. The latter does not require per-sender state for replay protection and, thus, scales to large networks.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7285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MiniSec is designed to meet the following requirements: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Data authentication:</a:t>
            </a:r>
            <a:r>
              <a:rPr lang="en-US" sz="1200" b="0" i="0" u="none" strike="noStrike" kern="1200" cap="none" dirty="0">
                <a:solidFill>
                  <a:schemeClr val="tx1"/>
                </a:solidFill>
                <a:effectLst/>
                <a:latin typeface="Arial" pitchFamily="-109" charset="0"/>
                <a:ea typeface="Arial"/>
                <a:cs typeface="Arial"/>
                <a:sym typeface="Arial"/>
              </a:rPr>
              <a:t> Enables a legitimate node to verify whether a message originated from another legitimate node (i.e., a node with which it shares a secret key) and was unchanged during transmission. </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Confidentiality:</a:t>
            </a:r>
            <a:r>
              <a:rPr lang="en-US" sz="1200" b="0" i="0" u="none" strike="noStrike" kern="1200" cap="none" dirty="0">
                <a:solidFill>
                  <a:schemeClr val="tx1"/>
                </a:solidFill>
                <a:effectLst/>
                <a:latin typeface="Arial" pitchFamily="-109" charset="0"/>
                <a:ea typeface="Arial"/>
                <a:cs typeface="Arial"/>
                <a:sym typeface="Arial"/>
              </a:rPr>
              <a:t> A basic requirement for any secure communications system.</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Replay protection:</a:t>
            </a:r>
            <a:r>
              <a:rPr lang="en-US" sz="1200" b="0" i="0" u="none" strike="noStrike" kern="1200" cap="none" dirty="0">
                <a:solidFill>
                  <a:schemeClr val="tx1"/>
                </a:solidFill>
                <a:effectLst/>
                <a:latin typeface="Arial" pitchFamily="-109" charset="0"/>
                <a:ea typeface="Arial"/>
                <a:cs typeface="Arial"/>
                <a:sym typeface="Arial"/>
              </a:rPr>
              <a:t> Prevents an attacker from successfully recording a packet and replaying it at a later time.</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Freshness:</a:t>
            </a:r>
            <a:r>
              <a:rPr lang="en-US" sz="1200" b="0" i="0" u="none" strike="noStrike" kern="1200" cap="none" dirty="0">
                <a:solidFill>
                  <a:schemeClr val="tx1"/>
                </a:solidFill>
                <a:effectLst/>
                <a:latin typeface="Arial" pitchFamily="-109" charset="0"/>
                <a:ea typeface="Arial"/>
                <a:cs typeface="Arial"/>
                <a:sym typeface="Arial"/>
              </a:rPr>
              <a:t> Because sensor nodes often stream time-varying measurements, providing guarantee of message freshness is an important property. There are two types of freshness: Strong and weak. MiniSec provides a mechanism to guarantee weak freshness, where a receiver can determine a partial ordering over received messages without a local reference time point.</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Low energy overhead:</a:t>
            </a:r>
            <a:r>
              <a:rPr lang="en-US" sz="1200" b="0" i="0" u="none" strike="noStrike" kern="1200" cap="none" dirty="0">
                <a:solidFill>
                  <a:schemeClr val="tx1"/>
                </a:solidFill>
                <a:effectLst/>
                <a:latin typeface="Arial" pitchFamily="-109" charset="0"/>
                <a:ea typeface="Arial"/>
                <a:cs typeface="Arial"/>
                <a:sym typeface="Arial"/>
              </a:rPr>
              <a:t> This is achieved by minimizing communication overhead and by using only symmetric encryption.</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1" i="0" u="none" strike="noStrike" kern="1200" cap="none" dirty="0">
                <a:solidFill>
                  <a:schemeClr val="tx1"/>
                </a:solidFill>
                <a:effectLst/>
                <a:latin typeface="Arial" pitchFamily="-109" charset="0"/>
                <a:ea typeface="Arial"/>
                <a:cs typeface="Arial"/>
                <a:sym typeface="Arial"/>
              </a:rPr>
              <a:t>• Resilient to lost messages</a:t>
            </a:r>
            <a:r>
              <a:rPr lang="en-US" sz="1200" b="0" i="0" u="none" strike="noStrike" kern="1200" cap="none" dirty="0">
                <a:solidFill>
                  <a:schemeClr val="tx1"/>
                </a:solidFill>
                <a:effectLst/>
                <a:latin typeface="Arial" pitchFamily="-109" charset="0"/>
                <a:ea typeface="Arial"/>
                <a:cs typeface="Arial"/>
                <a:sym typeface="Arial"/>
              </a:rPr>
              <a:t>: The relatively high occurrence of dropped packets in wireless sensor networks requires a design that can tolerate high message loss rates.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Two cryptographic algorithms used by MiniSec are worth noting. The first of these is the encryption algorithm Skipjack. Skipjack was developed in the 1990s by the U.S. National Security Agency (N S A). It is one of the simplest and fastest block cipher algorithms, which is critical to embedded systems. A study of eight possible candidate algorithms for wireless security networks [L A W 06] concluded that Skipjack was the best algorithm in terms of code memory, data memory, encryption/decryption efficiency, and key setup efficiency.</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Skipjack makes use of an 80-bit key. It was intended by N S A to provide a secure system once it became clear that D E S with only a 56-bit key, was vulnerable. Contemporary algorithms, such as A E S, employ a key length of at least 128 bits, and 80 bits is generally considered inadequate. However, for the limited application of wireless sensor networks and other IoT devices, which provide large volumes of short data blocks over a slow data link, Skipjack suffices. With its efficient computation and low memory footprint, Skipjack is an attractive choice for IoT devices.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The block cipher mode of operation chosen for MiniSec is the Offset Codebook (O C B) mode. As mentioned in Chapter 2, a mode of operation must be specified when a plaintext source consists of multiple blocks of data to be encrypted with the same encryption key. O C B mode is provably secure assuming the underlying block cipher is secure. O C B mode is a one-pass mode of operation making it highly efficient. Only one block cipher call is necessary for each plaintext block (with an additional two calls needed to complete the whole encryption process). O C B is especially well suited for the stringent energy constraints of sensor nodes.</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A feature that contributes significantly to the efficiency of O C B is that with one pass through the sequence of plaintext blocks, it produces a ciphertext of equal length and a tag for authentication. To decrypt a ciphertext, the receiver performs the reverse process to recover the plaintext. Then, the receiver ensures that the tag is as expected. If the receiver computes a different tag than the one accompanying the ciphertext, the ciphertext is considered to be invalid. Thus, both message authentication and message confidentiality are achieved with a single, simple algorithm. O C B will be described in Chapter 21.</a:t>
            </a:r>
          </a:p>
          <a:p>
            <a:endParaRPr lang="en-US" sz="1200" b="0" i="0" u="none" strike="noStrike" kern="1200" cap="none" dirty="0">
              <a:solidFill>
                <a:schemeClr val="tx1"/>
              </a:solidFill>
              <a:effectLst/>
              <a:latin typeface="Arial" pitchFamily="-109" charset="0"/>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MiniSec employs per-device keys; that is, each key is unique to a particular pair of devices to prevent replay attacks.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8290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Chapter 13 summary.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3006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435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 A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cloud provides service to customers in the form of a platform on which the customer’s applications can run.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enables the customer to deploy onto the cloud infrastructure customer-created or acquired applications. A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cloud provides useful software building blocks plus a number of development tools, such as programming language tools, run-time environments, and other tools that assist in deploying new applications. In effect,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is an operating system in the cloud.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is useful for an organization that wants to develop new or tailored applications while paying for the needed computing resources only as needed, and only for as long as needed. AppEngine, Engine Yard, Heroku, Microsoft Azure, Force. com, and Apache Stratos are examples of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3904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82813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68</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With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customer has access to the resources of the underlying cloud infrastructure. The cloud service user does not manage or control the resources of the underlying cloud infrastructure, but has control over operating systems, deployed applications, and possibly limited control of select networking components (e.g., host firewalls).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provides virtual machines and other virtualized hardware and operating systems. I a a S offers the customer processing, storage, networks, and other fundamental computing resources so the customer is able to deploy and run arbitrary software, which can include operating systems and applications.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enables customers to combine basic computing services, such as number crunching and data storage, to build highly adaptable computer systems. </a:t>
            </a:r>
            <a:br>
              <a:rPr lang="en-US" sz="1200" b="0" i="0" u="none" strike="noStrike" kern="1200" cap="none" dirty="0">
                <a:solidFill>
                  <a:schemeClr val="tx1"/>
                </a:solidFill>
                <a:effectLst/>
                <a:latin typeface="Arial"/>
                <a:ea typeface="Arial"/>
                <a:cs typeface="Arial"/>
                <a:sym typeface="Arial"/>
              </a:rPr>
            </a:br>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pitchFamily="-109" charset="0"/>
                <a:ea typeface="Arial"/>
                <a:cs typeface="Arial"/>
                <a:sym typeface="Arial"/>
              </a:rPr>
              <a:t>Typically, customers are able to self-provision this infrastructure, using a Webbased graphical user interface that serves as an I T operations management console for the overall environment. A P I access to the infrastructure may also be offered as an option. Examples of I a a S are Amazon Elastic Compute Cloud (Amazon E C 2), Microsoft Windows Azure, Google Compute Engine (G C E), and Rackspace.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32911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Figure 13.2 compares the functions implemented by the cloud service provider for the three service models.
The functions listed are as follows. Applications, data, runtime, middleware, O S, visualization, servers, storage, networking. In traditional I T on premises all functions are managed by customers. In I a a S model, the functions, applications, data, runtime, middleware, and O S, are managed by customer. The functions visualizations, servers, storage, and networking, are managed by cloud service provider. In P a a S model, application and data, are managed by customers, and other services are managed by cloud service providers. In S a a S model all functions are managed by cloud service providers.</a:t>
            </a:r>
          </a:p>
          <a:p>
            <a:endParaRPr lang="en-US" sz="1200" b="0" i="0" u="none" strike="noStrike" kern="1200" cap="none" dirty="0">
              <a:solidFill>
                <a:schemeClr val="tx1"/>
              </a:solidFill>
              <a:effectLst/>
              <a:latin typeface="Arial"/>
              <a:ea typeface="Arial"/>
              <a:cs typeface="Arial"/>
              <a:sym typeface="Arial"/>
            </a:endParaRPr>
          </a:p>
          <a:p>
            <a:r>
              <a:rPr lang="en-US" sz="1200" b="0" i="0" u="none" strike="noStrike" kern="1200" cap="none" dirty="0">
                <a:solidFill>
                  <a:schemeClr val="tx1"/>
                </a:solidFill>
                <a:effectLst/>
                <a:latin typeface="Arial"/>
                <a:ea typeface="Arial"/>
                <a:cs typeface="Arial"/>
                <a:sym typeface="Arial"/>
              </a:rPr>
              <a:t>Long Description:</a:t>
            </a:r>
          </a:p>
          <a:p>
            <a:r>
              <a:rPr lang="en-US" sz="1200" b="0" i="0" u="none" strike="noStrike" kern="1200" cap="none" dirty="0">
                <a:solidFill>
                  <a:schemeClr val="tx1"/>
                </a:solidFill>
                <a:effectLst/>
                <a:latin typeface="Arial"/>
                <a:ea typeface="Arial"/>
                <a:cs typeface="Arial"/>
                <a:sym typeface="Arial"/>
              </a:rPr>
              <a:t>A total of four models labeled Traditional I T on premises,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and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depicted as sets of 9 boxes stacked one upon the other. In each model, the system has the following layers, listed from bottom to top. Networking, storage, servers, virtualization, O S, middleware, run time, data, and applications. In traditional I T on the premises, all layers are managed by the customer. In I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customer manages applications, data, run time, middleware, and the O S, and the cloud service provider manages the remaining components. In P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customer manages the applications and data, and the cloud service provider manages the remaining components. In S a </a:t>
            </a:r>
            <a:r>
              <a:rPr lang="en-US" sz="1200" b="0" i="0" u="none" strike="noStrike" kern="1200" cap="none" dirty="0" err="1">
                <a:solidFill>
                  <a:schemeClr val="tx1"/>
                </a:solidFill>
                <a:effectLst/>
                <a:latin typeface="Arial"/>
                <a:ea typeface="Arial"/>
                <a:cs typeface="Arial"/>
                <a:sym typeface="Arial"/>
              </a:rPr>
              <a:t>a</a:t>
            </a:r>
            <a:r>
              <a:rPr lang="en-US" sz="1200" b="0" i="0" u="none" strike="noStrike" kern="1200" cap="none" dirty="0">
                <a:solidFill>
                  <a:schemeClr val="tx1"/>
                </a:solidFill>
                <a:effectLst/>
                <a:latin typeface="Arial"/>
                <a:ea typeface="Arial"/>
                <a:cs typeface="Arial"/>
                <a:sym typeface="Arial"/>
              </a:rPr>
              <a:t> S, the service provider manages all components.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171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a:ea typeface="Arial"/>
                <a:cs typeface="Arial"/>
                <a:sym typeface="Arial"/>
              </a:rPr>
              <a:t>There is an increasingly prominent trend in many organizations to move a substantial portion or even all information technology (I T) operations to enterprise cloud computing. The organization is faced with a range of choices as to cloud ownership and management. In</a:t>
            </a:r>
            <a:r>
              <a:rPr lang="en-US" sz="1200" b="0" i="0" u="none" strike="noStrike" kern="1200" cap="none" baseline="0" dirty="0">
                <a:solidFill>
                  <a:schemeClr val="tx1"/>
                </a:solidFill>
                <a:effectLst/>
                <a:latin typeface="Arial"/>
                <a:ea typeface="Arial"/>
                <a:cs typeface="Arial"/>
                <a:sym typeface="Arial"/>
              </a:rPr>
              <a:t> this subsection</a:t>
            </a:r>
            <a:r>
              <a:rPr lang="en-US" sz="1200" b="0" i="0" u="none" strike="noStrike" kern="1200" cap="none" dirty="0">
                <a:solidFill>
                  <a:schemeClr val="tx1"/>
                </a:solidFill>
                <a:effectLst/>
                <a:latin typeface="Arial"/>
                <a:ea typeface="Arial"/>
                <a:cs typeface="Arial"/>
                <a:sym typeface="Arial"/>
              </a:rPr>
              <a:t>, we look at the four most prominent deployment models for cloud computing.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841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110024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jp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2" name="Content Placeholder 7">
            <a:extLst>
              <a:ext uri="{FF2B5EF4-FFF2-40B4-BE49-F238E27FC236}">
                <a16:creationId xmlns:a16="http://schemas.microsoft.com/office/drawing/2014/main" id="{EFA83535-EC8E-2D23-3575-401C157EA9F6}"/>
              </a:ext>
              <a:ext uri="{C183D7F6-B498-43B3-948B-1728B52AA6E4}">
                <adec:decorative xmlns:adec="http://schemas.microsoft.com/office/drawing/2017/decorative" val="0"/>
              </a:ext>
            </a:extLst>
          </p:cNvPr>
          <p:cNvSpPr txBox="1">
            <a:spLocks/>
          </p:cNvSpPr>
          <p:nvPr userDrawn="1"/>
        </p:nvSpPr>
        <p:spPr>
          <a:xfrm>
            <a:off x="2097017" y="6419023"/>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a:latin typeface="Verdana"/>
                <a:ea typeface="Verdana" panose="020B0604030504040204" pitchFamily="34" charset="0"/>
                <a:cs typeface="Verdana" panose="020B0604030504040204" pitchFamily="34" charset="0"/>
              </a:rPr>
              <a:t>Copyright © 2024, 2018, 2015 Pearson Education, Inc. All Rights Reserved</a:t>
            </a:r>
            <a:endParaRPr lang="en-US" altLang="en-US" sz="1200" dirty="0">
              <a:latin typeface="Verdana"/>
              <a:ea typeface="Verdana" panose="020B0604030504040204" pitchFamily="34" charset="0"/>
              <a:cs typeface="Verdana" panose="020B0604030504040204" pitchFamily="34" charset="0"/>
            </a:endParaRPr>
          </a:p>
        </p:txBody>
      </p:sp>
      <p:pic>
        <p:nvPicPr>
          <p:cNvPr id="3" name="Picture 2" descr="Pearson Logo">
            <a:extLst>
              <a:ext uri="{FF2B5EF4-FFF2-40B4-BE49-F238E27FC236}">
                <a16:creationId xmlns:a16="http://schemas.microsoft.com/office/drawing/2014/main" id="{39EAE422-1B39-4289-D5C3-D45242BB7ED7}"/>
              </a:ext>
            </a:extLst>
          </p:cNvPr>
          <p:cNvPicPr>
            <a:picLocks noChangeAspect="1"/>
          </p:cNvPicPr>
          <p:nvPr userDrawn="1"/>
        </p:nvPicPr>
        <p:blipFill>
          <a:blip r:embed="rId17"/>
          <a:stretch>
            <a:fillRect/>
          </a:stretch>
        </p:blipFill>
        <p:spPr>
          <a:xfrm>
            <a:off x="459920" y="6380203"/>
            <a:ext cx="986560" cy="310866"/>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statista.com/chart/18819/worldwide-market-share-of-leading-cloud-infrastructure-service-provider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cyber.gov.au/resources-business-and-government/maintaining-devices-and-systems/cloud-security-guidance"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src.nist.gov/pubs/sp/800/171/r3/final"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securityalliance.org/artifacts/top-threats-to-cloud-computing-2024" TargetMode="External"/><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hyperlink" Target="https://cloudsecurityalliance.org/research/working-groups/top-threats" TargetMode="Externa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bleepingcomputer.com/news/security/cisa-warns-of-increased-breach-risks-following-oracle-cloud-lea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hyperlink" Target="https://cloudsecurityalliance.org/artifacts/top-threats-to-cloud-computing-pandemic-eleve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csrc.nist.gov/pubs/sp/800/144/final" TargetMode="Externa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people.duke.edu/~tkb13/courses/ece590-sec-2019fa/slides/12-cloud.pdf" TargetMode="Externa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www.cuny.edu/wp-content/uploads/sites/4/page-assets/about/administration/offices/cis/information-security/security-policies-procedures/Acceptable-Use-of-University-Data-in-the-Cloud-2019-8-19a.pdf" TargetMode="External"/><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hyperlink" Target="https://course.enterprisetraining.com/cybersecurityemp2023/story.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www.bloomberg.com/news/2011-05-15/sony-attack-shows-amazon-s-cloud-service-lures-hackers-at-pennies-an-hour.html"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HXuBnz6vtuI" TargetMode="External"/><Relationship Id="rId3" Type="http://schemas.openxmlformats.org/officeDocument/2006/relationships/hyperlink" Target="http://www.nytimes.com/2013/01/09/technology/online-banking-attacks-were-work-of-iran-us-officials-say.html" TargetMode="External"/><Relationship Id="rId7" Type="http://schemas.openxmlformats.org/officeDocument/2006/relationships/hyperlink" Target="http://www.youtube.com/watch?v=HXuBnz6vtuI" TargetMode="External"/><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hyperlink" Target="http://www.infosecurity-magazine.com/view/29831/joomla-and-wordpress-sites-delivering-fake-antivirus" TargetMode="External"/><Relationship Id="rId5" Type="http://schemas.openxmlformats.org/officeDocument/2006/relationships/hyperlink" Target="http://www.infosecurity-magazine.com/view/30053/dissection-of-itsoknoproblembro-the-ddos-tool-that-shook-the-banking-world/" TargetMode="External"/><Relationship Id="rId4" Type="http://schemas.openxmlformats.org/officeDocument/2006/relationships/image" Target="../media/image24.png"/><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nytimes.com/2015/02/23/us/document-reveals-growth-of-cyberwarfare-between-the-us-and-iran.html" TargetMode="Externa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hyperlink" Target="http://www.nytimes.com/2013/01/09/technology/online-banking-attacks-were-work-of-iran-us-officials-say.html"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nytimes.com/2017/12/21/technology/connected-toys-hacking.html" TargetMode="External"/><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hyperlink" Target="http://www.nytimes.com/2016/10/22/business/internet-problems-attack.html" TargetMode="External"/><Relationship Id="rId1" Type="http://schemas.openxmlformats.org/officeDocument/2006/relationships/slideLayout" Target="../slideLayouts/slideLayout16.xml"/><Relationship Id="rId6" Type="http://schemas.openxmlformats.org/officeDocument/2006/relationships/hyperlink" Target="https://krebsonsecurity.com/2016/10/hacked-cameras-dvrs-powered-todays-massive-internet-outage/"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s://www.schneier.com/blog/archives/2016/09/someone_is_lear.html" TargetMode="External"/><Relationship Id="rId4" Type="http://schemas.openxmlformats.org/officeDocument/2006/relationships/hyperlink" Target="http://www.nytimes.com/2016/10/23/us/politics/a-new-era-of-internet-attacks-powered-by-everyday-devices.html" TargetMode="External"/><Relationship Id="rId9"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wired.com/2014/01/theres-no-good-way-to-patch-the-internet-of-things-and-thats-a-huge-problem/"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48947" y="150980"/>
            <a:ext cx="8263253" cy="1144347"/>
          </a:xfrm>
        </p:spPr>
        <p:txBody>
          <a:bodyPr wrap="square"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46048" y="1334097"/>
            <a:ext cx="8266151" cy="344128"/>
          </a:xfrm>
        </p:spPr>
        <p:txBody>
          <a:bodyPr wrap="square" lIns="0" tIns="18000" rIns="0" bIns="18000" anchor="ctr" anchorCtr="0">
            <a:spAutoFit/>
          </a:bodyPr>
          <a:lstStyle/>
          <a:p>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514609" y="1826058"/>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87498" y="2940944"/>
            <a:ext cx="3657600" cy="498016"/>
          </a:xfrm>
        </p:spPr>
        <p:txBody>
          <a:bodyPr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13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87498" y="3739874"/>
            <a:ext cx="3657600" cy="374906"/>
          </a:xfrm>
        </p:spPr>
        <p:txBody>
          <a:bodyPr lIns="0" tIns="18000" rIns="0" bIns="18000" anchor="ctr" anchorCtr="0">
            <a:spAutoFit/>
          </a:bodyPr>
          <a:lstStyle/>
          <a:p>
            <a:pPr lvl="0" algn="l">
              <a:buSzPct val="25000"/>
            </a:pPr>
            <a:r>
              <a:rPr lang="en-US" noProof="0" dirty="0">
                <a:latin typeface="Arial" panose="020B0604020202020204" pitchFamily="34" charset="0"/>
                <a:cs typeface="Arial" panose="020B0604020202020204" pitchFamily="34" charset="0"/>
              </a:rPr>
              <a:t>Cloud and </a:t>
            </a: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Security</a:t>
            </a: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59920" y="6380203"/>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097017" y="6419023"/>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1178995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Public Cloud</a:t>
            </a:r>
          </a:p>
        </p:txBody>
      </p:sp>
      <p:sp>
        <p:nvSpPr>
          <p:cNvPr id="3" name="Content Placeholder 2"/>
          <p:cNvSpPr>
            <a:spLocks noGrp="1"/>
          </p:cNvSpPr>
          <p:nvPr>
            <p:ph sz="quarter" idx="13"/>
          </p:nvPr>
        </p:nvSpPr>
        <p:spPr>
          <a:xfrm>
            <a:off x="438912" y="1024147"/>
            <a:ext cx="8273288" cy="4499112"/>
          </a:xfrm>
        </p:spPr>
        <p:txBody>
          <a:bodyPr wrap="square" lIns="0" tIns="18000" rIns="0" bIns="18000" anchor="ctr" anchorCtr="0">
            <a:spAutoFit/>
          </a:bodyPr>
          <a:lstStyle/>
          <a:p>
            <a:pPr marL="342000" indent="-342000">
              <a:spcBef>
                <a:spcPts val="600"/>
              </a:spcBef>
            </a:pPr>
            <a:r>
              <a:rPr lang="en-US" sz="2000" noProof="0" dirty="0">
                <a:latin typeface="Arial" panose="020B0604020202020204" pitchFamily="34" charset="0"/>
                <a:cs typeface="Arial" panose="020B0604020202020204" pitchFamily="34" charset="0"/>
              </a:rPr>
              <a:t>A public cloud infrastructure is made available to the general public or a large industry group, and is owned by an organization selling cloud services</a:t>
            </a:r>
          </a:p>
          <a:p>
            <a:pPr marL="828918" lvl="1" indent="-342000"/>
            <a:r>
              <a:rPr lang="en-US" sz="2000" noProof="0" dirty="0">
                <a:latin typeface="Arial" panose="020B0604020202020204" pitchFamily="34" charset="0"/>
                <a:cs typeface="Arial" panose="020B0604020202020204" pitchFamily="34" charset="0"/>
              </a:rPr>
              <a:t>The cloud provider is responsible both for the cloud infrastructure and for the control of data and operations within the cloud</a:t>
            </a:r>
          </a:p>
          <a:p>
            <a:pPr marL="342000" indent="-342000">
              <a:spcBef>
                <a:spcPts val="600"/>
              </a:spcBef>
            </a:pPr>
            <a:r>
              <a:rPr lang="en-US" sz="2000" noProof="0" dirty="0">
                <a:latin typeface="Arial" panose="020B0604020202020204" pitchFamily="34" charset="0"/>
                <a:cs typeface="Arial" panose="020B0604020202020204" pitchFamily="34" charset="0"/>
              </a:rPr>
              <a:t>A public cloud may be owned, managed, and operated by a business, academic, or government organization, or some combination of them</a:t>
            </a:r>
          </a:p>
          <a:p>
            <a:pPr marL="828918" lvl="1" indent="-342000"/>
            <a:r>
              <a:rPr lang="en-US" sz="2000" noProof="0" dirty="0">
                <a:latin typeface="Arial" panose="020B0604020202020204" pitchFamily="34" charset="0"/>
                <a:cs typeface="Arial" panose="020B0604020202020204" pitchFamily="34" charset="0"/>
              </a:rPr>
              <a:t>All major components are outside the enterprise firewall, located in a multitenant infrastructure</a:t>
            </a:r>
          </a:p>
          <a:p>
            <a:pPr marL="828918" lvl="1" indent="-342000"/>
            <a:r>
              <a:rPr lang="en-US" sz="2000" noProof="0" dirty="0">
                <a:latin typeface="Arial" panose="020B0604020202020204" pitchFamily="34" charset="0"/>
                <a:cs typeface="Arial" panose="020B0604020202020204" pitchFamily="34" charset="0"/>
              </a:rPr>
              <a:t>Applications and storage are made available over the Internet via secured </a:t>
            </a:r>
            <a:r>
              <a:rPr lang="en-US" sz="2000" spc="-260" noProof="0" dirty="0">
                <a:latin typeface="Arial" panose="020B0604020202020204" pitchFamily="34" charset="0"/>
                <a:cs typeface="Arial" panose="020B0604020202020204" pitchFamily="34" charset="0"/>
              </a:rPr>
              <a:t>I </a:t>
            </a:r>
            <a:r>
              <a:rPr lang="en-US" sz="2000" noProof="0" dirty="0">
                <a:latin typeface="Arial" panose="020B0604020202020204" pitchFamily="34" charset="0"/>
                <a:cs typeface="Arial" panose="020B0604020202020204" pitchFamily="34" charset="0"/>
              </a:rPr>
              <a:t>P, and can be free or offered at a pay-per-usage fee</a:t>
            </a:r>
          </a:p>
          <a:p>
            <a:pPr marL="342000" indent="-342000">
              <a:spcBef>
                <a:spcPts val="600"/>
              </a:spcBef>
            </a:pPr>
            <a:r>
              <a:rPr lang="en-US" sz="2000" noProof="0" dirty="0">
                <a:latin typeface="Arial" panose="020B0604020202020204" pitchFamily="34" charset="0"/>
                <a:cs typeface="Arial" panose="020B0604020202020204" pitchFamily="34" charset="0"/>
              </a:rPr>
              <a:t>The major advantage of the public cloud is cost</a:t>
            </a:r>
          </a:p>
          <a:p>
            <a:pPr marL="342000" indent="-342000">
              <a:spcBef>
                <a:spcPts val="600"/>
              </a:spcBef>
            </a:pPr>
            <a:r>
              <a:rPr lang="en-US" sz="2000" noProof="0" dirty="0">
                <a:latin typeface="Arial" panose="020B0604020202020204" pitchFamily="34" charset="0"/>
                <a:cs typeface="Arial" panose="020B0604020202020204" pitchFamily="34" charset="0"/>
              </a:rPr>
              <a:t>The principal concern is security</a:t>
            </a:r>
          </a:p>
        </p:txBody>
      </p:sp>
    </p:spTree>
    <p:extLst>
      <p:ext uri="{BB962C8B-B14F-4D97-AF65-F5344CB8AC3E}">
        <p14:creationId xmlns:p14="http://schemas.microsoft.com/office/powerpoint/2010/main" val="770395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Private Cloud</a:t>
            </a:r>
          </a:p>
        </p:txBody>
      </p:sp>
      <p:sp>
        <p:nvSpPr>
          <p:cNvPr id="3" name="Content Placeholder 2"/>
          <p:cNvSpPr>
            <a:spLocks noGrp="1"/>
          </p:cNvSpPr>
          <p:nvPr>
            <p:ph sz="quarter" idx="13"/>
          </p:nvPr>
        </p:nvSpPr>
        <p:spPr>
          <a:xfrm>
            <a:off x="438912" y="1046895"/>
            <a:ext cx="8273288" cy="4099002"/>
          </a:xfrm>
        </p:spPr>
        <p:txBody>
          <a:bodyPr wrap="square" lIns="0" tIns="18000" rIns="0" bIns="18000" anchor="ctr" anchorCtr="0">
            <a:spAutoFit/>
          </a:bodyPr>
          <a:lstStyle/>
          <a:p>
            <a:pPr marL="342000" indent="-342000">
              <a:spcBef>
                <a:spcPts val="600"/>
              </a:spcBef>
            </a:pPr>
            <a:r>
              <a:rPr lang="en-US" sz="1800" noProof="0" dirty="0">
                <a:latin typeface="Arial" panose="020B0604020202020204" pitchFamily="34" charset="0"/>
                <a:cs typeface="Arial" panose="020B0604020202020204" pitchFamily="34" charset="0"/>
              </a:rPr>
              <a:t>A private cloud is implemented within the internal </a:t>
            </a:r>
            <a:r>
              <a:rPr lang="en-US" sz="1800" spc="-26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 environment of the organization</a:t>
            </a:r>
          </a:p>
          <a:p>
            <a:pPr marL="342000" indent="-342000">
              <a:spcBef>
                <a:spcPts val="600"/>
              </a:spcBef>
            </a:pPr>
            <a:r>
              <a:rPr lang="en-US" sz="1800" noProof="0" dirty="0">
                <a:latin typeface="Arial" panose="020B0604020202020204" pitchFamily="34" charset="0"/>
                <a:cs typeface="Arial" panose="020B0604020202020204" pitchFamily="34" charset="0"/>
              </a:rPr>
              <a:t>The organization may choose to manage the cloud in house or contract the management function to a third party</a:t>
            </a:r>
          </a:p>
          <a:p>
            <a:pPr marL="342000" indent="-342000">
              <a:spcBef>
                <a:spcPts val="600"/>
              </a:spcBef>
            </a:pPr>
            <a:r>
              <a:rPr lang="en-US" sz="1800" noProof="0" dirty="0">
                <a:latin typeface="Arial" panose="020B0604020202020204" pitchFamily="34" charset="0"/>
                <a:cs typeface="Arial" panose="020B0604020202020204" pitchFamily="34" charset="0"/>
              </a:rPr>
              <a:t>Cloud servers and storage devices may exist on premise, off premise, or both</a:t>
            </a:r>
          </a:p>
          <a:p>
            <a:pPr marL="342000" indent="-342000">
              <a:spcBef>
                <a:spcPts val="600"/>
              </a:spcBef>
            </a:pPr>
            <a:r>
              <a:rPr lang="en-US" sz="1800" noProof="0" dirty="0">
                <a:latin typeface="Arial" panose="020B0604020202020204" pitchFamily="34" charset="0"/>
                <a:cs typeface="Arial" panose="020B0604020202020204" pitchFamily="34" charset="0"/>
              </a:rPr>
              <a:t>Private clouds can deliver </a:t>
            </a:r>
            <a:r>
              <a:rPr lang="en-US" sz="1800" spc="-250" noProof="0" dirty="0">
                <a:latin typeface="Arial" panose="020B0604020202020204" pitchFamily="34" charset="0"/>
                <a:cs typeface="Arial" panose="020B0604020202020204" pitchFamily="34" charset="0"/>
              </a:rPr>
              <a:t>I a </a:t>
            </a:r>
            <a:r>
              <a:rPr lang="en-US" sz="1800" spc="-250" noProof="0" dirty="0" err="1">
                <a:latin typeface="Arial" panose="020B0604020202020204" pitchFamily="34" charset="0"/>
                <a:cs typeface="Arial" panose="020B0604020202020204" pitchFamily="34" charset="0"/>
              </a:rPr>
              <a:t>a</a:t>
            </a:r>
            <a:r>
              <a:rPr lang="en-US" sz="1800" spc="-25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internally to employees or business units through an </a:t>
            </a:r>
            <a:r>
              <a:rPr lang="en-US" sz="1800" b="1" noProof="0" dirty="0">
                <a:latin typeface="Arial" panose="020B0604020202020204" pitchFamily="34" charset="0"/>
                <a:cs typeface="Arial" panose="020B0604020202020204" pitchFamily="34" charset="0"/>
              </a:rPr>
              <a:t>intranet</a:t>
            </a:r>
            <a:r>
              <a:rPr lang="en-US" sz="1800" noProof="0" dirty="0">
                <a:latin typeface="Arial" panose="020B0604020202020204" pitchFamily="34" charset="0"/>
                <a:cs typeface="Arial" panose="020B0604020202020204" pitchFamily="34" charset="0"/>
              </a:rPr>
              <a:t> or the Internet via a virtual private network (</a:t>
            </a:r>
            <a:r>
              <a:rPr lang="en-US" sz="1800" spc="-260" noProof="0" dirty="0">
                <a:latin typeface="Arial" panose="020B0604020202020204" pitchFamily="34" charset="0"/>
                <a:cs typeface="Arial" panose="020B0604020202020204" pitchFamily="34" charset="0"/>
              </a:rPr>
              <a:t>V P </a:t>
            </a:r>
            <a:r>
              <a:rPr lang="en-US" sz="1800" noProof="0" dirty="0">
                <a:latin typeface="Arial" panose="020B0604020202020204" pitchFamily="34" charset="0"/>
                <a:cs typeface="Arial" panose="020B0604020202020204" pitchFamily="34" charset="0"/>
              </a:rPr>
              <a:t>N), as well as software or storage as services to its branch offices</a:t>
            </a:r>
          </a:p>
          <a:p>
            <a:pPr marL="342000" indent="-342000">
              <a:spcBef>
                <a:spcPts val="600"/>
              </a:spcBef>
            </a:pPr>
            <a:r>
              <a:rPr lang="en-US" sz="1800" noProof="0" dirty="0">
                <a:latin typeface="Arial" panose="020B0604020202020204" pitchFamily="34" charset="0"/>
                <a:cs typeface="Arial" panose="020B0604020202020204" pitchFamily="34" charset="0"/>
              </a:rPr>
              <a:t>Examples of services delivered through the private cloud include database on demand, email on demand, and storage on demand</a:t>
            </a:r>
          </a:p>
          <a:p>
            <a:pPr marL="342000" indent="-342000">
              <a:spcBef>
                <a:spcPts val="600"/>
              </a:spcBef>
            </a:pPr>
            <a:r>
              <a:rPr lang="en-US" sz="1800" noProof="0" dirty="0">
                <a:latin typeface="Arial" panose="020B0604020202020204" pitchFamily="34" charset="0"/>
                <a:cs typeface="Arial" panose="020B0604020202020204" pitchFamily="34" charset="0"/>
              </a:rPr>
              <a:t>A key motivation for opting for a private cloud is security</a:t>
            </a:r>
          </a:p>
          <a:p>
            <a:pPr marL="342000" indent="-342000">
              <a:spcBef>
                <a:spcPts val="600"/>
              </a:spcBef>
            </a:pPr>
            <a:r>
              <a:rPr lang="en-US" sz="1800" noProof="0" dirty="0">
                <a:latin typeface="Arial" panose="020B0604020202020204" pitchFamily="34" charset="0"/>
                <a:cs typeface="Arial" panose="020B0604020202020204" pitchFamily="34" charset="0"/>
              </a:rPr>
              <a:t>Other benefits include easy resource sharing and rapid deployment to organizational entities</a:t>
            </a:r>
          </a:p>
        </p:txBody>
      </p:sp>
      <p:sp>
        <p:nvSpPr>
          <p:cNvPr id="4" name="TextBox 3">
            <a:extLst>
              <a:ext uri="{FF2B5EF4-FFF2-40B4-BE49-F238E27FC236}">
                <a16:creationId xmlns:a16="http://schemas.microsoft.com/office/drawing/2014/main" id="{ED4A1F54-6D9F-01A5-F4C2-BAD218212FFC}"/>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6970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Community Cloud</a:t>
            </a:r>
          </a:p>
        </p:txBody>
      </p:sp>
      <p:sp>
        <p:nvSpPr>
          <p:cNvPr id="3" name="Content Placeholder 2"/>
          <p:cNvSpPr>
            <a:spLocks noGrp="1"/>
          </p:cNvSpPr>
          <p:nvPr>
            <p:ph sz="quarter" idx="13"/>
          </p:nvPr>
        </p:nvSpPr>
        <p:spPr>
          <a:xfrm>
            <a:off x="438912" y="1022588"/>
            <a:ext cx="8273288" cy="4191335"/>
          </a:xfrm>
        </p:spPr>
        <p:txBody>
          <a:bodyPr wrap="square" lIns="0" tIns="18000" rIns="0" bIns="18000" anchor="ctr" anchorCtr="0">
            <a:spAutoFit/>
          </a:bodyPr>
          <a:lstStyle/>
          <a:p>
            <a:pPr marL="342000" indent="-342000">
              <a:spcBef>
                <a:spcPts val="600"/>
              </a:spcBef>
            </a:pPr>
            <a:r>
              <a:rPr lang="en-US" sz="2000" noProof="0" dirty="0">
                <a:latin typeface="Arial" panose="020B0604020202020204" pitchFamily="34" charset="0"/>
                <a:cs typeface="Arial" panose="020B0604020202020204" pitchFamily="34" charset="0"/>
              </a:rPr>
              <a:t>A community cloud shares characteristics of private and public clouds</a:t>
            </a:r>
          </a:p>
          <a:p>
            <a:pPr marL="828918" lvl="1" indent="-342000"/>
            <a:r>
              <a:rPr lang="en-US" sz="2000" noProof="0" dirty="0">
                <a:latin typeface="Arial" panose="020B0604020202020204" pitchFamily="34" charset="0"/>
                <a:cs typeface="Arial" panose="020B0604020202020204" pitchFamily="34" charset="0"/>
              </a:rPr>
              <a:t>Has restricted access like a private cloud</a:t>
            </a:r>
          </a:p>
          <a:p>
            <a:pPr marL="828918" lvl="1" indent="-342000"/>
            <a:r>
              <a:rPr lang="en-US" sz="2000" noProof="0" dirty="0">
                <a:latin typeface="Arial" panose="020B0604020202020204" pitchFamily="34" charset="0"/>
                <a:cs typeface="Arial" panose="020B0604020202020204" pitchFamily="34" charset="0"/>
              </a:rPr>
              <a:t>The cloud resources are shared among a number of independent organizations like a public cloud</a:t>
            </a:r>
          </a:p>
          <a:p>
            <a:pPr marL="342000" indent="-342000">
              <a:spcBef>
                <a:spcPts val="600"/>
              </a:spcBef>
            </a:pPr>
            <a:r>
              <a:rPr lang="en-US" sz="2000" noProof="0" dirty="0">
                <a:latin typeface="Arial" panose="020B0604020202020204" pitchFamily="34" charset="0"/>
                <a:cs typeface="Arial" panose="020B0604020202020204" pitchFamily="34" charset="0"/>
              </a:rPr>
              <a:t>The organizations that share the community cloud have similar requirements and, typically, a need to exchange data with each other</a:t>
            </a:r>
          </a:p>
          <a:p>
            <a:pPr marL="828918" lvl="1" indent="-342000"/>
            <a:r>
              <a:rPr lang="en-US" sz="2000" noProof="0" dirty="0">
                <a:latin typeface="Arial" panose="020B0604020202020204" pitchFamily="34" charset="0"/>
                <a:cs typeface="Arial" panose="020B0604020202020204" pitchFamily="34" charset="0"/>
              </a:rPr>
              <a:t>An example would be the healthcare industry</a:t>
            </a:r>
          </a:p>
          <a:p>
            <a:pPr marL="342000" indent="-342000">
              <a:spcBef>
                <a:spcPts val="600"/>
              </a:spcBef>
            </a:pPr>
            <a:r>
              <a:rPr lang="en-US" sz="2000" noProof="0" dirty="0">
                <a:latin typeface="Arial" panose="020B0604020202020204" pitchFamily="34" charset="0"/>
                <a:cs typeface="Arial" panose="020B0604020202020204" pitchFamily="34" charset="0"/>
              </a:rPr>
              <a:t>The cloud infrastructure may be managed by the participating organizations or a third party, and may exist on premise or off premise</a:t>
            </a:r>
          </a:p>
          <a:p>
            <a:pPr marL="828918" lvl="1" indent="-342000"/>
            <a:r>
              <a:rPr lang="en-US" sz="2000" noProof="0" dirty="0">
                <a:latin typeface="Arial" panose="020B0604020202020204" pitchFamily="34" charset="0"/>
                <a:cs typeface="Arial" panose="020B0604020202020204" pitchFamily="34" charset="0"/>
              </a:rPr>
              <a:t>In this deployment model, the costs are spread over fewer users than a public cloud so only some of the cost savings potential of cloud computing are realized</a:t>
            </a:r>
          </a:p>
        </p:txBody>
      </p:sp>
    </p:spTree>
    <p:extLst>
      <p:ext uri="{BB962C8B-B14F-4D97-AF65-F5344CB8AC3E}">
        <p14:creationId xmlns:p14="http://schemas.microsoft.com/office/powerpoint/2010/main" val="3907106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Hybrid Cloud</a:t>
            </a:r>
          </a:p>
        </p:txBody>
      </p:sp>
      <p:sp>
        <p:nvSpPr>
          <p:cNvPr id="3" name="Content Placeholder 2"/>
          <p:cNvSpPr>
            <a:spLocks noGrp="1"/>
          </p:cNvSpPr>
          <p:nvPr>
            <p:ph sz="quarter" idx="13"/>
          </p:nvPr>
        </p:nvSpPr>
        <p:spPr>
          <a:xfrm>
            <a:off x="438912" y="967874"/>
            <a:ext cx="8273288" cy="5437830"/>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The hybrid cloud infrastructure is a composition of two or more clouds (private, community, or public) that remain unique entities but are bound together by standardized or proprietary technology that enables data and application portability</a:t>
            </a:r>
          </a:p>
          <a:p>
            <a:pPr marL="342900" indent="-342900">
              <a:spcBef>
                <a:spcPts val="600"/>
              </a:spcBef>
            </a:pPr>
            <a:r>
              <a:rPr lang="en-US" noProof="0" dirty="0">
                <a:latin typeface="Arial" panose="020B0604020202020204" pitchFamily="34" charset="0"/>
                <a:cs typeface="Arial" panose="020B0604020202020204" pitchFamily="34" charset="0"/>
              </a:rPr>
              <a:t>With a hybrid cloud solution, sensitive information can be placed in a private area of the cloud, and less sensitive data can take advantage of the benefits of the public cloud</a:t>
            </a:r>
          </a:p>
          <a:p>
            <a:pPr marL="342900" indent="-342900">
              <a:spcBef>
                <a:spcPts val="600"/>
              </a:spcBef>
            </a:pPr>
            <a:r>
              <a:rPr lang="en-US" noProof="0" dirty="0">
                <a:latin typeface="Arial" panose="020B0604020202020204" pitchFamily="34" charset="0"/>
                <a:cs typeface="Arial" panose="020B0604020202020204" pitchFamily="34" charset="0"/>
              </a:rPr>
              <a:t>A hybrid public/private cloud solution can be particularly attractive for smaller business</a:t>
            </a:r>
          </a:p>
          <a:p>
            <a:pPr marL="342900" indent="-342900">
              <a:spcBef>
                <a:spcPts val="600"/>
              </a:spcBef>
            </a:pPr>
            <a:r>
              <a:rPr lang="en-US" noProof="0" dirty="0">
                <a:latin typeface="Arial" panose="020B0604020202020204" pitchFamily="34" charset="0"/>
                <a:cs typeface="Arial" panose="020B0604020202020204" pitchFamily="34" charset="0"/>
              </a:rPr>
              <a:t>Many applications for which security concerns are less can be offloaded at considerable cost savings without committing the organization to moving more sensitive data and applications to the public cloud</a:t>
            </a:r>
          </a:p>
        </p:txBody>
      </p:sp>
    </p:spTree>
    <p:extLst>
      <p:ext uri="{BB962C8B-B14F-4D97-AF65-F5344CB8AC3E}">
        <p14:creationId xmlns:p14="http://schemas.microsoft.com/office/powerpoint/2010/main" val="762394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Table 13.1</a:t>
            </a:r>
          </a:p>
        </p:txBody>
      </p:sp>
      <p:sp>
        <p:nvSpPr>
          <p:cNvPr id="5" name="Content Placeholder 4">
            <a:extLst>
              <a:ext uri="{FF2B5EF4-FFF2-40B4-BE49-F238E27FC236}">
                <a16:creationId xmlns:a16="http://schemas.microsoft.com/office/drawing/2014/main" id="{068A91D9-2608-CFF6-FC05-CBDD0800AC5B}"/>
              </a:ext>
            </a:extLst>
          </p:cNvPr>
          <p:cNvSpPr>
            <a:spLocks noGrp="1"/>
          </p:cNvSpPr>
          <p:nvPr>
            <p:ph sz="quarter" idx="13"/>
          </p:nvPr>
        </p:nvSpPr>
        <p:spPr>
          <a:xfrm>
            <a:off x="438912" y="1004318"/>
            <a:ext cx="8273288"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Comparison of Cloud Deployment Models</a:t>
            </a:r>
            <a:endParaRPr lang="en-US" noProof="0" dirty="0">
              <a:latin typeface="Arial" panose="020B0604020202020204" pitchFamily="34" charset="0"/>
              <a:cs typeface="Arial" panose="020B0604020202020204" pitchFamily="34" charset="0"/>
            </a:endParaRPr>
          </a:p>
        </p:txBody>
      </p:sp>
      <p:graphicFrame>
        <p:nvGraphicFramePr>
          <p:cNvPr id="6" name="Table 4">
            <a:extLst>
              <a:ext uri="{FF2B5EF4-FFF2-40B4-BE49-F238E27FC236}">
                <a16:creationId xmlns:a16="http://schemas.microsoft.com/office/drawing/2014/main" id="{C5C87004-0B4C-D398-7F8D-E7879F8E49B3}"/>
              </a:ext>
            </a:extLst>
          </p:cNvPr>
          <p:cNvGraphicFramePr>
            <a:graphicFrameLocks/>
          </p:cNvGraphicFramePr>
          <p:nvPr>
            <p:extLst>
              <p:ext uri="{D42A27DB-BD31-4B8C-83A1-F6EECF244321}">
                <p14:modId xmlns:p14="http://schemas.microsoft.com/office/powerpoint/2010/main" val="695743891"/>
              </p:ext>
            </p:extLst>
          </p:nvPr>
        </p:nvGraphicFramePr>
        <p:xfrm>
          <a:off x="482841" y="1661499"/>
          <a:ext cx="8178239" cy="2395389"/>
        </p:xfrm>
        <a:graphic>
          <a:graphicData uri="http://schemas.openxmlformats.org/drawingml/2006/table">
            <a:tbl>
              <a:tblPr firstRow="1" firstCol="1" bandRow="1">
                <a:tableStyleId>{2D5ABB26-0587-4C30-8999-92F81FD0307C}</a:tableStyleId>
              </a:tblPr>
              <a:tblGrid>
                <a:gridCol w="1449654">
                  <a:extLst>
                    <a:ext uri="{9D8B030D-6E8A-4147-A177-3AD203B41FA5}">
                      <a16:colId xmlns:a16="http://schemas.microsoft.com/office/drawing/2014/main" val="4187521484"/>
                    </a:ext>
                  </a:extLst>
                </a:gridCol>
                <a:gridCol w="1715678">
                  <a:extLst>
                    <a:ext uri="{9D8B030D-6E8A-4147-A177-3AD203B41FA5}">
                      <a16:colId xmlns:a16="http://schemas.microsoft.com/office/drawing/2014/main" val="380459045"/>
                    </a:ext>
                  </a:extLst>
                </a:gridCol>
                <a:gridCol w="1480008">
                  <a:extLst>
                    <a:ext uri="{9D8B030D-6E8A-4147-A177-3AD203B41FA5}">
                      <a16:colId xmlns:a16="http://schemas.microsoft.com/office/drawing/2014/main" val="1647389709"/>
                    </a:ext>
                  </a:extLst>
                </a:gridCol>
                <a:gridCol w="1696825">
                  <a:extLst>
                    <a:ext uri="{9D8B030D-6E8A-4147-A177-3AD203B41FA5}">
                      <a16:colId xmlns:a16="http://schemas.microsoft.com/office/drawing/2014/main" val="1131164727"/>
                    </a:ext>
                  </a:extLst>
                </a:gridCol>
                <a:gridCol w="1836074">
                  <a:extLst>
                    <a:ext uri="{9D8B030D-6E8A-4147-A177-3AD203B41FA5}">
                      <a16:colId xmlns:a16="http://schemas.microsoft.com/office/drawing/2014/main" val="1437133547"/>
                    </a:ext>
                  </a:extLst>
                </a:gridCol>
              </a:tblGrid>
              <a:tr h="251730">
                <a:tc>
                  <a:txBody>
                    <a:bodyPr/>
                    <a:lstStyle/>
                    <a:p>
                      <a:pPr>
                        <a:spcBef>
                          <a:spcPts val="1500"/>
                        </a:spcBef>
                      </a:pPr>
                      <a:r>
                        <a:rPr lang="en-US" sz="100" b="1" noProof="0" dirty="0">
                          <a:solidFill>
                            <a:schemeClr val="bg1"/>
                          </a:solidFill>
                          <a:latin typeface="Arial" panose="020B0604020202020204" pitchFamily="34" charset="0"/>
                          <a:cs typeface="Arial" panose="020B0604020202020204" pitchFamily="34" charset="0"/>
                        </a:rPr>
                        <a:t>Blank</a:t>
                      </a:r>
                    </a:p>
                  </a:txBody>
                  <a:tcPr marL="89639" marR="8963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Private</a:t>
                      </a:r>
                    </a:p>
                  </a:txBody>
                  <a:tcPr marL="92354" marR="923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Community</a:t>
                      </a:r>
                    </a:p>
                  </a:txBody>
                  <a:tcPr marL="92354" marR="923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Public</a:t>
                      </a:r>
                    </a:p>
                  </a:txBody>
                  <a:tcPr marL="92354" marR="923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Hybrid</a:t>
                      </a:r>
                    </a:p>
                  </a:txBody>
                  <a:tcPr marL="92354" marR="9235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02009596"/>
                  </a:ext>
                </a:extLst>
              </a:tr>
              <a:tr h="383709">
                <a:tc>
                  <a:txBody>
                    <a:bodyPr/>
                    <a:lstStyle/>
                    <a:p>
                      <a:r>
                        <a:rPr lang="en-US" sz="1600" b="1" noProof="0" dirty="0">
                          <a:latin typeface="Arial" panose="020B0604020202020204" pitchFamily="34" charset="0"/>
                          <a:cs typeface="Arial" panose="020B0604020202020204" pitchFamily="34" charset="0"/>
                        </a:rPr>
                        <a:t>Scalability</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Limited</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Limited</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78254993"/>
                  </a:ext>
                </a:extLst>
              </a:tr>
              <a:tr h="365760">
                <a:tc>
                  <a:txBody>
                    <a:bodyPr/>
                    <a:lstStyle/>
                    <a:p>
                      <a:r>
                        <a:rPr lang="en-US" sz="1600" b="1" noProof="0" dirty="0">
                          <a:latin typeface="Arial" panose="020B0604020202020204" pitchFamily="34" charset="0"/>
                          <a:cs typeface="Arial" panose="020B0604020202020204" pitchFamily="34" charset="0"/>
                        </a:rPr>
                        <a:t>Security</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Most secure option</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secure</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Moderately secure</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secure</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28861398"/>
                  </a:ext>
                </a:extLst>
              </a:tr>
              <a:tr h="387096">
                <a:tc>
                  <a:txBody>
                    <a:bodyPr/>
                    <a:lstStyle/>
                    <a:p>
                      <a:r>
                        <a:rPr lang="en-US" sz="1600" b="1" noProof="0" dirty="0">
                          <a:latin typeface="Arial" panose="020B0604020202020204" pitchFamily="34" charset="0"/>
                          <a:cs typeface="Arial" panose="020B0604020202020204" pitchFamily="34" charset="0"/>
                        </a:rPr>
                        <a:t>Performance</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good</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good</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Low to medium</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Good</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56429018"/>
                  </a:ext>
                </a:extLst>
              </a:tr>
              <a:tr h="374904">
                <a:tc>
                  <a:txBody>
                    <a:bodyPr/>
                    <a:lstStyle/>
                    <a:p>
                      <a:r>
                        <a:rPr lang="en-US" sz="1600" b="1" noProof="0" dirty="0">
                          <a:latin typeface="Arial" panose="020B0604020202020204" pitchFamily="34" charset="0"/>
                          <a:cs typeface="Arial" panose="020B0604020202020204" pitchFamily="34" charset="0"/>
                        </a:rPr>
                        <a:t>Reliability</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Very 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Medium</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Medium to 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11693409"/>
                  </a:ext>
                </a:extLst>
              </a:tr>
              <a:tr h="320040">
                <a:tc>
                  <a:txBody>
                    <a:bodyPr/>
                    <a:lstStyle/>
                    <a:p>
                      <a:r>
                        <a:rPr lang="en-US" sz="1600" b="1" noProof="0" dirty="0">
                          <a:latin typeface="Arial" panose="020B0604020202020204" pitchFamily="34" charset="0"/>
                          <a:cs typeface="Arial" panose="020B0604020202020204" pitchFamily="34" charset="0"/>
                        </a:rPr>
                        <a:t>Cost</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High</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Medium</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Low</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Medium</a:t>
                      </a:r>
                    </a:p>
                  </a:txBody>
                  <a:tcPr marL="92354" marR="9235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642381839"/>
                  </a:ext>
                </a:extLst>
              </a:tr>
            </a:tbl>
          </a:graphicData>
        </a:graphic>
      </p:graphicFrame>
    </p:spTree>
    <p:extLst>
      <p:ext uri="{BB962C8B-B14F-4D97-AF65-F5344CB8AC3E}">
        <p14:creationId xmlns:p14="http://schemas.microsoft.com/office/powerpoint/2010/main" val="420346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4B6A4-F538-1191-B60D-32673C47C6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0B1C-3917-8C07-11C2-FA54AD3EB1AA}"/>
              </a:ext>
            </a:extLst>
          </p:cNvPr>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Cloud Market Forecast</a:t>
            </a:r>
          </a:p>
        </p:txBody>
      </p:sp>
      <p:pic>
        <p:nvPicPr>
          <p:cNvPr id="4" name="Picture 3">
            <a:hlinkClick r:id="rId3"/>
            <a:extLst>
              <a:ext uri="{FF2B5EF4-FFF2-40B4-BE49-F238E27FC236}">
                <a16:creationId xmlns:a16="http://schemas.microsoft.com/office/drawing/2014/main" id="{B6D022B0-9978-7D33-61E6-FF7503EAF7ED}"/>
              </a:ext>
            </a:extLst>
          </p:cNvPr>
          <p:cNvPicPr>
            <a:picLocks noChangeAspect="1"/>
          </p:cNvPicPr>
          <p:nvPr/>
        </p:nvPicPr>
        <p:blipFill>
          <a:blip r:embed="rId4"/>
          <a:stretch>
            <a:fillRect/>
          </a:stretch>
        </p:blipFill>
        <p:spPr>
          <a:xfrm>
            <a:off x="1173272" y="981691"/>
            <a:ext cx="6636091" cy="5073911"/>
          </a:xfrm>
          <a:prstGeom prst="rect">
            <a:avLst/>
          </a:prstGeom>
        </p:spPr>
      </p:pic>
      <p:sp>
        <p:nvSpPr>
          <p:cNvPr id="9" name="TextBox 8">
            <a:extLst>
              <a:ext uri="{FF2B5EF4-FFF2-40B4-BE49-F238E27FC236}">
                <a16:creationId xmlns:a16="http://schemas.microsoft.com/office/drawing/2014/main" id="{C455BAAA-3502-FD53-9385-AB4874073013}"/>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85336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Cloud Computing</a:t>
            </a:r>
            <a:endParaRPr lang="en-US" sz="2800" noProof="0" dirty="0"/>
          </a:p>
        </p:txBody>
      </p:sp>
      <p:sp>
        <p:nvSpPr>
          <p:cNvPr id="4" name="Content Placeholder 3"/>
          <p:cNvSpPr>
            <a:spLocks noGrp="1"/>
          </p:cNvSpPr>
          <p:nvPr>
            <p:ph sz="quarter" idx="13"/>
          </p:nvPr>
        </p:nvSpPr>
        <p:spPr>
          <a:xfrm>
            <a:off x="438912" y="786744"/>
            <a:ext cx="8273288" cy="5030026"/>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a:t>
            </a:r>
            <a:r>
              <a:rPr lang="en-US" spc="-300" noProof="0" dirty="0">
                <a:latin typeface="Arial" panose="020B0604020202020204" pitchFamily="34" charset="0"/>
                <a:cs typeface="Arial" panose="020B0604020202020204" pitchFamily="34" charset="0"/>
              </a:rPr>
              <a:t>S </a:t>
            </a:r>
            <a:r>
              <a:rPr lang="en-US" noProof="0" dirty="0">
                <a:latin typeface="Arial" panose="020B0604020202020204" pitchFamily="34" charset="0"/>
                <a:cs typeface="Arial" panose="020B0604020202020204" pitchFamily="34" charset="0"/>
              </a:rPr>
              <a:t>P-500-292 (</a:t>
            </a:r>
            <a:r>
              <a:rPr lang="en-US" b="1" spc="-300" noProof="0" dirty="0">
                <a:latin typeface="Arial" panose="020B0604020202020204" pitchFamily="34" charset="0"/>
                <a:cs typeface="Arial" panose="020B0604020202020204" pitchFamily="34" charset="0"/>
              </a:rPr>
              <a:t>N I S </a:t>
            </a:r>
            <a:r>
              <a:rPr lang="en-US" b="1" noProof="0" dirty="0">
                <a:latin typeface="Arial" panose="020B0604020202020204" pitchFamily="34" charset="0"/>
                <a:cs typeface="Arial" panose="020B0604020202020204" pitchFamily="34" charset="0"/>
              </a:rPr>
              <a:t>T Cloud Computing Reference Architecture</a:t>
            </a:r>
            <a:r>
              <a:rPr lang="en-US" noProof="0" dirty="0">
                <a:latin typeface="Arial" panose="020B0604020202020204" pitchFamily="34" charset="0"/>
                <a:cs typeface="Arial" panose="020B0604020202020204" pitchFamily="34" charset="0"/>
              </a:rPr>
              <a:t>) establishes reference architecture, described as follows:</a:t>
            </a:r>
          </a:p>
          <a:p>
            <a:pPr marL="432" indent="0">
              <a:buNone/>
            </a:pPr>
            <a:r>
              <a:rPr lang="en-US" noProof="0" dirty="0">
                <a:latin typeface="Arial" panose="020B0604020202020204" pitchFamily="34" charset="0"/>
                <a:cs typeface="Arial" panose="020B0604020202020204" pitchFamily="34" charset="0"/>
              </a:rPr>
              <a:t>“The </a:t>
            </a: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cloud </a:t>
            </a:r>
            <a:r>
              <a:rPr lang="en-US" b="1" noProof="0" dirty="0">
                <a:latin typeface="Arial" panose="020B0604020202020204" pitchFamily="34" charset="0"/>
                <a:cs typeface="Arial" panose="020B0604020202020204" pitchFamily="34" charset="0"/>
              </a:rPr>
              <a:t>computing reference architecture focuses on the requirements of “what” cloud services provide, not a “how to” design solution and implementation</a:t>
            </a:r>
            <a:r>
              <a:rPr lang="en-US" noProof="0" dirty="0">
                <a:latin typeface="Arial" panose="020B0604020202020204" pitchFamily="34" charset="0"/>
                <a:cs typeface="Arial" panose="020B0604020202020204" pitchFamily="34" charset="0"/>
              </a:rPr>
              <a:t>. The reference architecture is intended to facilitate the understanding of the operational intricacies in cloud computing. It does not represent the system architecture of a specific cloud computing system; instead </a:t>
            </a:r>
            <a:r>
              <a:rPr lang="en-US" b="1" noProof="0" dirty="0">
                <a:latin typeface="Arial" panose="020B0604020202020204" pitchFamily="34" charset="0"/>
                <a:cs typeface="Arial" panose="020B0604020202020204" pitchFamily="34" charset="0"/>
              </a:rPr>
              <a:t>it is a tool for describing, discussing, and developing a system-specific architecture using a common framework of reference</a:t>
            </a:r>
            <a:r>
              <a:rPr lang="en-US" noProof="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3051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Objectives</a:t>
            </a:r>
          </a:p>
        </p:txBody>
      </p:sp>
      <p:sp>
        <p:nvSpPr>
          <p:cNvPr id="5" name="Content Placeholder 4"/>
          <p:cNvSpPr>
            <a:spLocks noGrp="1"/>
          </p:cNvSpPr>
          <p:nvPr>
            <p:ph sz="quarter" idx="13"/>
          </p:nvPr>
        </p:nvSpPr>
        <p:spPr>
          <a:xfrm>
            <a:off x="438150" y="970482"/>
            <a:ext cx="8274050" cy="4329835"/>
          </a:xfrm>
        </p:spPr>
        <p:txBody>
          <a:bodyPr wrap="square" lIns="0" tIns="18000" rIns="0" bIns="18000" anchor="ctr" anchorCtr="0">
            <a:spAutoFit/>
          </a:bodyPr>
          <a:lstStyle/>
          <a:p>
            <a:pPr marL="342000" indent="-342000">
              <a:spcBef>
                <a:spcPts val="600"/>
              </a:spcBef>
            </a:pP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developed the reference architecture with the following objectives in mind:</a:t>
            </a:r>
          </a:p>
          <a:p>
            <a:pPr marL="828918" lvl="1" indent="-342000"/>
            <a:r>
              <a:rPr lang="en-US" noProof="0" dirty="0">
                <a:latin typeface="Arial" panose="020B0604020202020204" pitchFamily="34" charset="0"/>
                <a:cs typeface="Arial" panose="020B0604020202020204" pitchFamily="34" charset="0"/>
              </a:rPr>
              <a:t>To illustrate and understand the various cloud services in the context of an overall cloud computing conceptual model</a:t>
            </a:r>
          </a:p>
          <a:p>
            <a:pPr marL="828918" lvl="1" indent="-342000"/>
            <a:r>
              <a:rPr lang="en-US" noProof="0" dirty="0">
                <a:latin typeface="Arial" panose="020B0604020202020204" pitchFamily="34" charset="0"/>
                <a:cs typeface="Arial" panose="020B0604020202020204" pitchFamily="34" charset="0"/>
              </a:rPr>
              <a:t>To provide a technical reference for Cloud service Consumers (</a:t>
            </a:r>
            <a:r>
              <a:rPr lang="en-US" spc="-300" noProof="0" dirty="0">
                <a:latin typeface="Arial" panose="020B0604020202020204" pitchFamily="34" charset="0"/>
                <a:cs typeface="Arial" panose="020B0604020202020204" pitchFamily="34" charset="0"/>
              </a:rPr>
              <a:t>C S C </a:t>
            </a:r>
            <a:r>
              <a:rPr lang="en-US" noProof="0" dirty="0">
                <a:latin typeface="Arial" panose="020B0604020202020204" pitchFamily="34" charset="0"/>
                <a:cs typeface="Arial" panose="020B0604020202020204" pitchFamily="34" charset="0"/>
              </a:rPr>
              <a:t>s) to understand, discuss, categorize, and compare cloud services</a:t>
            </a:r>
          </a:p>
          <a:p>
            <a:pPr marL="828918" lvl="1" indent="-342000"/>
            <a:r>
              <a:rPr lang="en-US" noProof="0" dirty="0">
                <a:latin typeface="Arial" panose="020B0604020202020204" pitchFamily="34" charset="0"/>
                <a:cs typeface="Arial" panose="020B0604020202020204" pitchFamily="34" charset="0"/>
              </a:rPr>
              <a:t>To facilitate the analysis of candidate standards for security, interoperability, and portability and reference implementations</a:t>
            </a:r>
          </a:p>
        </p:txBody>
      </p:sp>
      <p:sp>
        <p:nvSpPr>
          <p:cNvPr id="3" name="TextBox 2">
            <a:extLst>
              <a:ext uri="{FF2B5EF4-FFF2-40B4-BE49-F238E27FC236}">
                <a16:creationId xmlns:a16="http://schemas.microsoft.com/office/drawing/2014/main" id="{2425C70E-F8C3-EF28-194B-B3D9F2539A3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65071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Figure 13.3</a:t>
            </a:r>
          </a:p>
        </p:txBody>
      </p:sp>
      <p:sp>
        <p:nvSpPr>
          <p:cNvPr id="5" name="Content Placeholder 4">
            <a:extLst>
              <a:ext uri="{FF2B5EF4-FFF2-40B4-BE49-F238E27FC236}">
                <a16:creationId xmlns:a16="http://schemas.microsoft.com/office/drawing/2014/main" id="{010786E3-6D5D-4338-4135-294DF09CDF40}"/>
              </a:ext>
            </a:extLst>
          </p:cNvPr>
          <p:cNvSpPr>
            <a:spLocks noGrp="1"/>
          </p:cNvSpPr>
          <p:nvPr>
            <p:ph sz="quarter" idx="13"/>
          </p:nvPr>
        </p:nvSpPr>
        <p:spPr>
          <a:xfrm>
            <a:off x="438150" y="989459"/>
            <a:ext cx="8274050" cy="405683"/>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Cloud Computing Reference Architecture</a:t>
            </a:r>
          </a:p>
        </p:txBody>
      </p:sp>
      <p:pic>
        <p:nvPicPr>
          <p:cNvPr id="7" name="Picture 6" descr="The figure illustrates N I S T Cloud Computing Reference Architecture diagram representing cloud computing architecture.&#10;Long description is available in notes, press F6.">
            <a:extLst>
              <a:ext uri="{FF2B5EF4-FFF2-40B4-BE49-F238E27FC236}">
                <a16:creationId xmlns:a16="http://schemas.microsoft.com/office/drawing/2014/main" id="{614A7CB7-08AC-64B4-753E-604333E31AA0}"/>
              </a:ext>
            </a:extLst>
          </p:cNvPr>
          <p:cNvPicPr>
            <a:picLocks noChangeAspect="1"/>
          </p:cNvPicPr>
          <p:nvPr/>
        </p:nvPicPr>
        <p:blipFill>
          <a:blip r:embed="rId3"/>
          <a:stretch>
            <a:fillRect/>
          </a:stretch>
        </p:blipFill>
        <p:spPr>
          <a:xfrm>
            <a:off x="656650" y="1567298"/>
            <a:ext cx="7830700" cy="4542554"/>
          </a:xfrm>
          <a:prstGeom prst="rect">
            <a:avLst/>
          </a:prstGeom>
        </p:spPr>
      </p:pic>
      <p:sp>
        <p:nvSpPr>
          <p:cNvPr id="3" name="TextBox 2">
            <a:extLst>
              <a:ext uri="{FF2B5EF4-FFF2-40B4-BE49-F238E27FC236}">
                <a16:creationId xmlns:a16="http://schemas.microsoft.com/office/drawing/2014/main" id="{DD4531C3-FE0D-54D7-AC97-6D6E18E6284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4" name="TextBox 3">
            <a:extLst>
              <a:ext uri="{FF2B5EF4-FFF2-40B4-BE49-F238E27FC236}">
                <a16:creationId xmlns:a16="http://schemas.microsoft.com/office/drawing/2014/main" id="{C4579C73-3229-F1E6-6EED-A17EC7F80468}"/>
              </a:ext>
            </a:extLst>
          </p:cNvPr>
          <p:cNvSpPr txBox="1"/>
          <p:nvPr/>
        </p:nvSpPr>
        <p:spPr>
          <a:xfrm>
            <a:off x="727658" y="5513832"/>
            <a:ext cx="3207847" cy="646331"/>
          </a:xfrm>
          <a:prstGeom prst="rect">
            <a:avLst/>
          </a:prstGeom>
          <a:noFill/>
        </p:spPr>
        <p:txBody>
          <a:bodyPr wrap="square" rtlCol="0">
            <a:spAutoFit/>
          </a:bodyPr>
          <a:lstStyle/>
          <a:p>
            <a:r>
              <a:rPr lang="en-US" sz="1200" dirty="0"/>
              <a:t>Cloud auditor can help enforce Service Level Agreement (SLA); as an example, think of the requirements of a call center customer</a:t>
            </a:r>
          </a:p>
        </p:txBody>
      </p:sp>
    </p:spTree>
    <p:extLst>
      <p:ext uri="{BB962C8B-B14F-4D97-AF65-F5344CB8AC3E}">
        <p14:creationId xmlns:p14="http://schemas.microsoft.com/office/powerpoint/2010/main" val="770786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Figure 13.4</a:t>
            </a:r>
          </a:p>
        </p:txBody>
      </p:sp>
      <p:sp>
        <p:nvSpPr>
          <p:cNvPr id="5" name="Content Placeholder 4">
            <a:extLst>
              <a:ext uri="{FF2B5EF4-FFF2-40B4-BE49-F238E27FC236}">
                <a16:creationId xmlns:a16="http://schemas.microsoft.com/office/drawing/2014/main" id="{8176D4FC-4E49-498C-CC69-E800306915C4}"/>
              </a:ext>
            </a:extLst>
          </p:cNvPr>
          <p:cNvSpPr>
            <a:spLocks noGrp="1"/>
          </p:cNvSpPr>
          <p:nvPr>
            <p:ph sz="quarter" idx="13"/>
          </p:nvPr>
        </p:nvSpPr>
        <p:spPr>
          <a:xfrm>
            <a:off x="438150" y="989459"/>
            <a:ext cx="8274050"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Interactions Between Actors in Cloud Computing</a:t>
            </a:r>
            <a:endParaRPr lang="en-US" noProof="0" dirty="0">
              <a:latin typeface="Arial" panose="020B0604020202020204" pitchFamily="34" charset="0"/>
              <a:cs typeface="Arial" panose="020B0604020202020204" pitchFamily="34" charset="0"/>
            </a:endParaRPr>
          </a:p>
        </p:txBody>
      </p:sp>
      <p:pic>
        <p:nvPicPr>
          <p:cNvPr id="7" name="Picture 6" descr="The figure illustrates Interactions between Actors in Cloud computing.&#10;Long description is available in notes, press F6.">
            <a:extLst>
              <a:ext uri="{FF2B5EF4-FFF2-40B4-BE49-F238E27FC236}">
                <a16:creationId xmlns:a16="http://schemas.microsoft.com/office/drawing/2014/main" id="{02108323-8567-F36F-2D3E-422B29A44EC9}"/>
              </a:ext>
            </a:extLst>
          </p:cNvPr>
          <p:cNvPicPr>
            <a:picLocks noChangeAspect="1"/>
          </p:cNvPicPr>
          <p:nvPr/>
        </p:nvPicPr>
        <p:blipFill>
          <a:blip r:embed="rId3"/>
          <a:stretch>
            <a:fillRect/>
          </a:stretch>
        </p:blipFill>
        <p:spPr>
          <a:xfrm>
            <a:off x="659733" y="1581533"/>
            <a:ext cx="7824534" cy="4533134"/>
          </a:xfrm>
          <a:prstGeom prst="rect">
            <a:avLst/>
          </a:prstGeom>
        </p:spPr>
      </p:pic>
      <p:sp>
        <p:nvSpPr>
          <p:cNvPr id="3" name="TextBox 2">
            <a:extLst>
              <a:ext uri="{FF2B5EF4-FFF2-40B4-BE49-F238E27FC236}">
                <a16:creationId xmlns:a16="http://schemas.microsoft.com/office/drawing/2014/main" id="{A76AB4EE-5375-465C-AD20-96E1D790362C}"/>
              </a:ext>
            </a:extLst>
          </p:cNvPr>
          <p:cNvSpPr txBox="1"/>
          <p:nvPr/>
        </p:nvSpPr>
        <p:spPr>
          <a:xfrm>
            <a:off x="6600092" y="2485292"/>
            <a:ext cx="1359877" cy="307777"/>
          </a:xfrm>
          <a:prstGeom prst="rect">
            <a:avLst/>
          </a:prstGeom>
          <a:solidFill>
            <a:schemeClr val="bg1">
              <a:lumMod val="85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Cloud Provider</a:t>
            </a:r>
          </a:p>
        </p:txBody>
      </p:sp>
      <p:sp>
        <p:nvSpPr>
          <p:cNvPr id="6" name="TextBox 5">
            <a:extLst>
              <a:ext uri="{FF2B5EF4-FFF2-40B4-BE49-F238E27FC236}">
                <a16:creationId xmlns:a16="http://schemas.microsoft.com/office/drawing/2014/main" id="{44C63D91-6D1F-48DF-948A-5E9B9A6A7B24}"/>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0393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46" y="163053"/>
            <a:ext cx="8263253" cy="590349"/>
          </a:xfrm>
        </p:spPr>
        <p:txBody>
          <a:bodyPr wrap="square" lIns="0" tIns="18000" rIns="0" bIns="18000" anchor="ctr" anchorCtr="0">
            <a:spAutoFit/>
          </a:bodyPr>
          <a:lstStyle/>
          <a:p>
            <a:r>
              <a:rPr lang="en-US" noProof="0" dirty="0"/>
              <a:t>Cloud Computing </a:t>
            </a:r>
            <a:r>
              <a:rPr lang="en-US" sz="2800" noProof="0" dirty="0"/>
              <a:t>(1 of 2)</a:t>
            </a:r>
          </a:p>
        </p:txBody>
      </p:sp>
      <p:sp>
        <p:nvSpPr>
          <p:cNvPr id="4" name="Content Placeholder 3"/>
          <p:cNvSpPr>
            <a:spLocks noGrp="1"/>
          </p:cNvSpPr>
          <p:nvPr>
            <p:ph sz="quarter" idx="13"/>
          </p:nvPr>
        </p:nvSpPr>
        <p:spPr>
          <a:xfrm>
            <a:off x="446049" y="963903"/>
            <a:ext cx="7906100" cy="4660694"/>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defines cloud computing in </a:t>
            </a: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a:t>
            </a:r>
            <a:r>
              <a:rPr lang="en-US" spc="-300" noProof="0" dirty="0">
                <a:latin typeface="Arial" panose="020B0604020202020204" pitchFamily="34" charset="0"/>
                <a:cs typeface="Arial" panose="020B0604020202020204" pitchFamily="34" charset="0"/>
              </a:rPr>
              <a:t>S </a:t>
            </a:r>
            <a:r>
              <a:rPr lang="en-US" noProof="0" dirty="0">
                <a:latin typeface="Arial" panose="020B0604020202020204" pitchFamily="34" charset="0"/>
                <a:cs typeface="Arial" panose="020B0604020202020204" pitchFamily="34" charset="0"/>
              </a:rPr>
              <a:t>P-800-145 (</a:t>
            </a:r>
            <a:r>
              <a:rPr lang="en-US" b="1" noProof="0" dirty="0">
                <a:latin typeface="Arial" panose="020B0604020202020204" pitchFamily="34" charset="0"/>
                <a:cs typeface="Arial" panose="020B0604020202020204" pitchFamily="34" charset="0"/>
              </a:rPr>
              <a:t>The</a:t>
            </a:r>
            <a:r>
              <a:rPr lang="en-US" noProof="0" dirty="0">
                <a:latin typeface="Arial" panose="020B0604020202020204" pitchFamily="34" charset="0"/>
                <a:cs typeface="Arial" panose="020B0604020202020204" pitchFamily="34" charset="0"/>
              </a:rPr>
              <a:t> </a:t>
            </a:r>
            <a:r>
              <a:rPr lang="en-US" b="1" spc="-300" noProof="0" dirty="0">
                <a:latin typeface="Arial" panose="020B0604020202020204" pitchFamily="34" charset="0"/>
                <a:cs typeface="Arial" panose="020B0604020202020204" pitchFamily="34" charset="0"/>
              </a:rPr>
              <a:t>N I S </a:t>
            </a:r>
            <a:r>
              <a:rPr lang="en-US" b="1" noProof="0" dirty="0">
                <a:latin typeface="Arial" panose="020B0604020202020204" pitchFamily="34" charset="0"/>
                <a:cs typeface="Arial" panose="020B0604020202020204" pitchFamily="34" charset="0"/>
              </a:rPr>
              <a:t>T Definition of Cloud Computing,</a:t>
            </a:r>
            <a:r>
              <a:rPr lang="en-US" noProof="0" dirty="0">
                <a:latin typeface="Arial" panose="020B0604020202020204" pitchFamily="34" charset="0"/>
                <a:cs typeface="Arial" panose="020B0604020202020204" pitchFamily="34" charset="0"/>
              </a:rPr>
              <a:t> September 2011) as follows:</a:t>
            </a:r>
          </a:p>
          <a:p>
            <a:pPr marL="432" indent="0">
              <a:buNone/>
            </a:pPr>
            <a:r>
              <a:rPr lang="en-US" b="1" noProof="0" dirty="0">
                <a:latin typeface="Arial" panose="020B0604020202020204" pitchFamily="34" charset="0"/>
                <a:cs typeface="Arial" panose="020B0604020202020204" pitchFamily="34" charset="0"/>
              </a:rPr>
              <a:t>“Cloud computing:</a:t>
            </a:r>
            <a:r>
              <a:rPr lang="en-US" noProof="0" dirty="0">
                <a:latin typeface="Arial" panose="020B0604020202020204" pitchFamily="34" charset="0"/>
                <a:cs typeface="Arial" panose="020B0604020202020204" pitchFamily="34" charset="0"/>
              </a:rPr>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Tree>
    <p:extLst>
      <p:ext uri="{BB962C8B-B14F-4D97-AF65-F5344CB8AC3E}">
        <p14:creationId xmlns:p14="http://schemas.microsoft.com/office/powerpoint/2010/main" val="170387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0A17263-AD9D-4596-901C-B727C1A45B79}"/>
              </a:ext>
            </a:extLst>
          </p:cNvPr>
          <p:cNvSpPr>
            <a:spLocks noGrp="1"/>
          </p:cNvSpPr>
          <p:nvPr>
            <p:ph type="title"/>
          </p:nvPr>
        </p:nvSpPr>
        <p:spPr>
          <a:xfrm>
            <a:off x="438150" y="64381"/>
            <a:ext cx="8274050" cy="713460"/>
          </a:xfrm>
        </p:spPr>
        <p:txBody>
          <a:bodyPr wrap="square" lIns="0" tIns="18000" rIns="0" bIns="18000" anchor="ctr" anchorCtr="0">
            <a:spAutoFit/>
          </a:bodyPr>
          <a:lstStyle/>
          <a:p>
            <a:r>
              <a:rPr lang="en-US" noProof="0" dirty="0"/>
              <a:t>Table 13.2</a:t>
            </a:r>
            <a:r>
              <a:rPr lang="en-US" sz="4400" noProof="0" dirty="0"/>
              <a:t> </a:t>
            </a:r>
            <a:r>
              <a:rPr lang="en-US" sz="2800" noProof="0" dirty="0"/>
              <a:t>(1 of 4)</a:t>
            </a:r>
          </a:p>
        </p:txBody>
      </p:sp>
      <p:sp>
        <p:nvSpPr>
          <p:cNvPr id="14" name="Content Placeholder 13">
            <a:extLst>
              <a:ext uri="{FF2B5EF4-FFF2-40B4-BE49-F238E27FC236}">
                <a16:creationId xmlns:a16="http://schemas.microsoft.com/office/drawing/2014/main" id="{D386A7C4-9A2E-4BA3-86DB-C252396A4F68}"/>
              </a:ext>
            </a:extLst>
          </p:cNvPr>
          <p:cNvSpPr>
            <a:spLocks noGrp="1"/>
          </p:cNvSpPr>
          <p:nvPr>
            <p:ph sz="quarter" idx="13"/>
          </p:nvPr>
        </p:nvSpPr>
        <p:spPr>
          <a:xfrm>
            <a:off x="438150" y="1087874"/>
            <a:ext cx="8274050" cy="282573"/>
          </a:xfrm>
        </p:spPr>
        <p:txBody>
          <a:bodyPr wrap="square" lIns="0" tIns="18000" rIns="0" bIns="18000" anchor="ctr" anchorCtr="0">
            <a:spAutoFit/>
          </a:bodyPr>
          <a:lstStyle/>
          <a:p>
            <a:pPr marL="432" indent="0" algn="l">
              <a:spcBef>
                <a:spcPts val="600"/>
              </a:spcBef>
              <a:buNone/>
            </a:pPr>
            <a:r>
              <a:rPr lang="en-US" sz="1600" spc="-300" noProof="0" dirty="0">
                <a:latin typeface="Arial" panose="020B0604020202020204" pitchFamily="34" charset="0"/>
                <a:cs typeface="Arial" panose="020B0604020202020204" pitchFamily="34" charset="0"/>
              </a:rPr>
              <a:t>N I S </a:t>
            </a:r>
            <a:r>
              <a:rPr lang="en-US" sz="1600" noProof="0" dirty="0">
                <a:latin typeface="Arial" panose="020B0604020202020204" pitchFamily="34" charset="0"/>
                <a:cs typeface="Arial" panose="020B0604020202020204" pitchFamily="34" charset="0"/>
              </a:rPr>
              <a:t>T Guidelines on Cloud Security and Privacy Issues and Recommendations</a:t>
            </a:r>
          </a:p>
        </p:txBody>
      </p:sp>
      <p:sp>
        <p:nvSpPr>
          <p:cNvPr id="15" name="Content Placeholder 14">
            <a:extLst>
              <a:ext uri="{FF2B5EF4-FFF2-40B4-BE49-F238E27FC236}">
                <a16:creationId xmlns:a16="http://schemas.microsoft.com/office/drawing/2014/main" id="{A4EB0283-F4DD-4C08-851F-5194B251EDF9}"/>
              </a:ext>
            </a:extLst>
          </p:cNvPr>
          <p:cNvSpPr>
            <a:spLocks noGrp="1"/>
          </p:cNvSpPr>
          <p:nvPr>
            <p:ph sz="quarter" idx="14"/>
          </p:nvPr>
        </p:nvSpPr>
        <p:spPr>
          <a:xfrm>
            <a:off x="438150" y="1510008"/>
            <a:ext cx="8274050" cy="4437556"/>
          </a:xfrm>
        </p:spPr>
        <p:txBody>
          <a:bodyPr wrap="square" lIns="0" tIns="18000" rIns="0" bIns="18000" anchor="ctr" anchorCtr="0">
            <a:spAutoFit/>
          </a:bodyPr>
          <a:lstStyle/>
          <a:p>
            <a:pPr marL="432" indent="0" algn="l">
              <a:spcBef>
                <a:spcPts val="600"/>
              </a:spcBef>
              <a:buNone/>
            </a:pPr>
            <a:r>
              <a:rPr lang="en-US" sz="1600" b="1" i="0" u="none" strike="noStrike" baseline="0" noProof="0" dirty="0">
                <a:latin typeface="Arial" panose="020B0604020202020204" pitchFamily="34" charset="0"/>
                <a:cs typeface="Arial" panose="020B0604020202020204" pitchFamily="34" charset="0"/>
              </a:rPr>
              <a:t>Governance</a:t>
            </a:r>
          </a:p>
          <a:p>
            <a:pPr marL="432" indent="0" algn="l">
              <a:spcBef>
                <a:spcPts val="600"/>
              </a:spcBef>
              <a:buNone/>
            </a:pPr>
            <a:r>
              <a:rPr lang="en-US" sz="1600" b="0" i="0" u="none" strike="noStrike" baseline="0" noProof="0" dirty="0">
                <a:latin typeface="Arial" panose="020B0604020202020204" pitchFamily="34" charset="0"/>
                <a:cs typeface="Arial" panose="020B0604020202020204" pitchFamily="34" charset="0"/>
              </a:rPr>
              <a:t>Extend organizational practices pertaining to the policies, procedures, and standards used for application development and service provisioning in the cloud</a:t>
            </a:r>
            <a:r>
              <a:rPr lang="en-US" sz="1600" b="0" i="0" u="none" strike="noStrike" noProof="0" dirty="0">
                <a:latin typeface="Arial" panose="020B0604020202020204" pitchFamily="34" charset="0"/>
                <a:cs typeface="Arial" panose="020B0604020202020204" pitchFamily="34" charset="0"/>
              </a:rPr>
              <a:t> </a:t>
            </a:r>
            <a:r>
              <a:rPr lang="en-US" sz="1600" b="0" i="0" u="none" strike="noStrike" baseline="0" noProof="0" dirty="0">
                <a:latin typeface="Arial" panose="020B0604020202020204" pitchFamily="34" charset="0"/>
                <a:cs typeface="Arial" panose="020B0604020202020204" pitchFamily="34" charset="0"/>
              </a:rPr>
              <a:t>as well as the design, implementation, testing, use, and monitoring of deployed or engaged services.</a:t>
            </a:r>
          </a:p>
          <a:p>
            <a:pPr marL="432" indent="0" algn="l">
              <a:spcBef>
                <a:spcPts val="600"/>
              </a:spcBef>
              <a:buNone/>
            </a:pPr>
            <a:r>
              <a:rPr lang="en-US" sz="1600" b="0" i="0" u="none" strike="noStrike" baseline="0" noProof="0" dirty="0">
                <a:latin typeface="Arial" panose="020B0604020202020204" pitchFamily="34" charset="0"/>
                <a:cs typeface="Arial" panose="020B0604020202020204" pitchFamily="34" charset="0"/>
              </a:rPr>
              <a:t>Put in place audit mechanisms and tools to ensure organizational practices are followed throughout the system life cycle.</a:t>
            </a:r>
            <a:endParaRPr lang="en-US" sz="1600" noProof="0" dirty="0">
              <a:latin typeface="Arial" panose="020B0604020202020204" pitchFamily="34" charset="0"/>
              <a:cs typeface="Arial" panose="020B0604020202020204" pitchFamily="34" charset="0"/>
            </a:endParaRPr>
          </a:p>
          <a:p>
            <a:pPr marL="432" indent="0" algn="l">
              <a:spcBef>
                <a:spcPts val="600"/>
              </a:spcBef>
              <a:buNone/>
            </a:pPr>
            <a:r>
              <a:rPr lang="en-US" sz="1600" b="1" i="0" u="none" strike="noStrike" baseline="0" noProof="0" dirty="0">
                <a:latin typeface="Arial" panose="020B0604020202020204" pitchFamily="34" charset="0"/>
                <a:cs typeface="Arial" panose="020B0604020202020204" pitchFamily="34" charset="0"/>
              </a:rPr>
              <a:t>Compliance</a:t>
            </a:r>
          </a:p>
          <a:p>
            <a:pPr marL="432" indent="0" algn="l">
              <a:spcBef>
                <a:spcPts val="600"/>
              </a:spcBef>
              <a:buNone/>
            </a:pPr>
            <a:r>
              <a:rPr lang="en-US" sz="1600" b="0" i="0" u="none" strike="noStrike" baseline="0" noProof="0" dirty="0">
                <a:latin typeface="Arial" panose="020B0604020202020204" pitchFamily="34" charset="0"/>
                <a:cs typeface="Arial" panose="020B0604020202020204" pitchFamily="34" charset="0"/>
              </a:rPr>
              <a:t>Understand the various types of laws and regulations that impose security and privacy obligations on the organization and potentially impact cloud computing initiatives, particularly those involving data location, privacy and security controls, records management, and electronic discovery requirements.</a:t>
            </a:r>
          </a:p>
          <a:p>
            <a:pPr marL="432" indent="0" algn="l">
              <a:spcBef>
                <a:spcPts val="600"/>
              </a:spcBef>
              <a:buNone/>
            </a:pPr>
            <a:r>
              <a:rPr lang="en-US" sz="1600" b="0" i="0" u="none" strike="noStrike" baseline="0" noProof="0" dirty="0">
                <a:latin typeface="Arial" panose="020B0604020202020204" pitchFamily="34" charset="0"/>
                <a:cs typeface="Arial" panose="020B0604020202020204" pitchFamily="34" charset="0"/>
              </a:rPr>
              <a:t>Review and assess the cloud provider’s offerings with respect to the organizational requirements to be met and ensure that the contract terms adequately meet the requirements.</a:t>
            </a:r>
          </a:p>
          <a:p>
            <a:pPr marL="432" indent="0" algn="l">
              <a:spcBef>
                <a:spcPts val="600"/>
              </a:spcBef>
              <a:buNone/>
            </a:pPr>
            <a:r>
              <a:rPr lang="en-US" sz="1600" b="0" i="0" u="none" strike="noStrike" baseline="0" noProof="0" dirty="0">
                <a:latin typeface="Arial" panose="020B0604020202020204" pitchFamily="34" charset="0"/>
                <a:cs typeface="Arial" panose="020B0604020202020204" pitchFamily="34" charset="0"/>
              </a:rPr>
              <a:t>Ensure that the cloud provider’s electronic discovery capabilities and processes do not compromise the privacy or security of data and applications.</a:t>
            </a:r>
            <a:endParaRPr lang="en-US" sz="1600" noProof="0" dirty="0">
              <a:latin typeface="Arial" panose="020B0604020202020204" pitchFamily="34" charset="0"/>
              <a:cs typeface="Arial" panose="020B0604020202020204" pitchFamily="34" charset="0"/>
            </a:endParaRPr>
          </a:p>
        </p:txBody>
      </p:sp>
      <p:pic>
        <p:nvPicPr>
          <p:cNvPr id="3" name="Picture 2">
            <a:hlinkClick r:id="rId3"/>
            <a:extLst>
              <a:ext uri="{FF2B5EF4-FFF2-40B4-BE49-F238E27FC236}">
                <a16:creationId xmlns:a16="http://schemas.microsoft.com/office/drawing/2014/main" id="{7EC77622-3798-1E18-9325-9147A1537867}"/>
              </a:ext>
            </a:extLst>
          </p:cNvPr>
          <p:cNvPicPr>
            <a:picLocks noChangeAspect="1"/>
          </p:cNvPicPr>
          <p:nvPr/>
        </p:nvPicPr>
        <p:blipFill>
          <a:blip r:embed="rId4"/>
          <a:stretch>
            <a:fillRect/>
          </a:stretch>
        </p:blipFill>
        <p:spPr>
          <a:xfrm>
            <a:off x="4444180" y="3285513"/>
            <a:ext cx="2723536" cy="286974"/>
          </a:xfrm>
          <a:prstGeom prst="rect">
            <a:avLst/>
          </a:prstGeom>
        </p:spPr>
      </p:pic>
      <p:sp>
        <p:nvSpPr>
          <p:cNvPr id="4" name="TextBox 3">
            <a:extLst>
              <a:ext uri="{FF2B5EF4-FFF2-40B4-BE49-F238E27FC236}">
                <a16:creationId xmlns:a16="http://schemas.microsoft.com/office/drawing/2014/main" id="{FD65A247-720C-3201-7035-3869441DD0C1}"/>
              </a:ext>
            </a:extLst>
          </p:cNvPr>
          <p:cNvSpPr txBox="1"/>
          <p:nvPr/>
        </p:nvSpPr>
        <p:spPr>
          <a:xfrm>
            <a:off x="7629920" y="2944867"/>
            <a:ext cx="1004353" cy="600164"/>
          </a:xfrm>
          <a:prstGeom prst="rect">
            <a:avLst/>
          </a:prstGeom>
          <a:noFill/>
        </p:spPr>
        <p:txBody>
          <a:bodyPr wrap="square" rtlCol="0">
            <a:spAutoFit/>
          </a:bodyPr>
          <a:lstStyle/>
          <a:p>
            <a:r>
              <a:rPr lang="en-US" sz="1100" dirty="0"/>
              <a:t>Australian Signals Directorate</a:t>
            </a:r>
          </a:p>
        </p:txBody>
      </p:sp>
      <p:pic>
        <p:nvPicPr>
          <p:cNvPr id="6" name="Picture 5">
            <a:extLst>
              <a:ext uri="{FF2B5EF4-FFF2-40B4-BE49-F238E27FC236}">
                <a16:creationId xmlns:a16="http://schemas.microsoft.com/office/drawing/2014/main" id="{6D843386-705C-3E97-076F-4A7877401D96}"/>
              </a:ext>
            </a:extLst>
          </p:cNvPr>
          <p:cNvPicPr>
            <a:picLocks noChangeAspect="1"/>
          </p:cNvPicPr>
          <p:nvPr/>
        </p:nvPicPr>
        <p:blipFill>
          <a:blip r:embed="rId5"/>
          <a:stretch>
            <a:fillRect/>
          </a:stretch>
        </p:blipFill>
        <p:spPr>
          <a:xfrm>
            <a:off x="3796071" y="2944867"/>
            <a:ext cx="3755923" cy="265628"/>
          </a:xfrm>
          <a:prstGeom prst="rect">
            <a:avLst/>
          </a:prstGeom>
        </p:spPr>
      </p:pic>
      <p:sp>
        <p:nvSpPr>
          <p:cNvPr id="7" name="TextBox 6">
            <a:extLst>
              <a:ext uri="{FF2B5EF4-FFF2-40B4-BE49-F238E27FC236}">
                <a16:creationId xmlns:a16="http://schemas.microsoft.com/office/drawing/2014/main" id="{11B2F146-AEB1-4A6F-EAD9-AB24691EDEF0}"/>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92111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59AC-D6C8-45DF-912C-8EB77C01E0EC}"/>
              </a:ext>
            </a:extLst>
          </p:cNvPr>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Table 13.2 </a:t>
            </a:r>
            <a:r>
              <a:rPr lang="en-US" sz="2800" noProof="0" dirty="0"/>
              <a:t>(2 of 4)</a:t>
            </a:r>
          </a:p>
        </p:txBody>
      </p:sp>
      <p:sp>
        <p:nvSpPr>
          <p:cNvPr id="4" name="Content Placeholder 3">
            <a:extLst>
              <a:ext uri="{FF2B5EF4-FFF2-40B4-BE49-F238E27FC236}">
                <a16:creationId xmlns:a16="http://schemas.microsoft.com/office/drawing/2014/main" id="{3A96988F-1EF1-4BAA-BD1C-2E0FFA24AE83}"/>
              </a:ext>
            </a:extLst>
          </p:cNvPr>
          <p:cNvSpPr>
            <a:spLocks noGrp="1"/>
          </p:cNvSpPr>
          <p:nvPr>
            <p:ph sz="quarter" idx="13"/>
          </p:nvPr>
        </p:nvSpPr>
        <p:spPr>
          <a:xfrm>
            <a:off x="438150" y="1070271"/>
            <a:ext cx="8274050" cy="313350"/>
          </a:xfrm>
        </p:spPr>
        <p:txBody>
          <a:bodyPr wrap="square" lIns="0" tIns="18000" rIns="0" bIns="18000" anchor="ctr" anchorCtr="0">
            <a:spAutoFit/>
          </a:bodyPr>
          <a:lstStyle/>
          <a:p>
            <a:pPr marL="432" indent="0">
              <a:spcBef>
                <a:spcPts val="600"/>
              </a:spcBef>
              <a:buNone/>
            </a:pPr>
            <a:r>
              <a:rPr lang="en-US" sz="1800" spc="-260" noProof="0" dirty="0">
                <a:latin typeface="Arial" panose="020B0604020202020204" pitchFamily="34" charset="0"/>
                <a:cs typeface="Arial" panose="020B0604020202020204" pitchFamily="34" charset="0"/>
              </a:rPr>
              <a:t>N I S </a:t>
            </a:r>
            <a:r>
              <a:rPr lang="en-US" sz="1800" noProof="0" dirty="0">
                <a:latin typeface="Arial" panose="020B0604020202020204" pitchFamily="34" charset="0"/>
                <a:cs typeface="Arial" panose="020B0604020202020204" pitchFamily="34" charset="0"/>
              </a:rPr>
              <a:t>T Guidelines on Cloud Security and Privacy Issues and Recommendations</a:t>
            </a:r>
          </a:p>
        </p:txBody>
      </p:sp>
      <p:sp>
        <p:nvSpPr>
          <p:cNvPr id="5" name="Content Placeholder 4">
            <a:extLst>
              <a:ext uri="{FF2B5EF4-FFF2-40B4-BE49-F238E27FC236}">
                <a16:creationId xmlns:a16="http://schemas.microsoft.com/office/drawing/2014/main" id="{4B5201B2-275B-4B37-BE55-C0499CF5AB6D}"/>
              </a:ext>
            </a:extLst>
          </p:cNvPr>
          <p:cNvSpPr>
            <a:spLocks noGrp="1"/>
          </p:cNvSpPr>
          <p:nvPr>
            <p:ph sz="quarter" idx="14"/>
          </p:nvPr>
        </p:nvSpPr>
        <p:spPr>
          <a:xfrm>
            <a:off x="438150" y="1525531"/>
            <a:ext cx="8274050" cy="4376001"/>
          </a:xfrm>
        </p:spPr>
        <p:txBody>
          <a:bodyPr wrap="square" lIns="0" tIns="18000" rIns="0" bIns="18000" anchor="ctr" anchorCtr="0">
            <a:spAutoFit/>
          </a:bodyPr>
          <a:lstStyle/>
          <a:p>
            <a:pPr marL="432" indent="0">
              <a:spcBef>
                <a:spcPts val="600"/>
              </a:spcBef>
              <a:buNone/>
            </a:pPr>
            <a:r>
              <a:rPr lang="en-US" sz="1800" b="1" noProof="0" dirty="0">
                <a:latin typeface="Arial" panose="020B0604020202020204" pitchFamily="34" charset="0"/>
                <a:cs typeface="Arial" panose="020B0604020202020204" pitchFamily="34" charset="0"/>
              </a:rPr>
              <a:t>Trust</a:t>
            </a:r>
          </a:p>
          <a:p>
            <a:pPr marL="432" indent="0">
              <a:spcBef>
                <a:spcPts val="600"/>
              </a:spcBef>
              <a:buNone/>
            </a:pPr>
            <a:r>
              <a:rPr lang="en-US" sz="1800" noProof="0" dirty="0">
                <a:latin typeface="Arial" panose="020B0604020202020204" pitchFamily="34" charset="0"/>
                <a:cs typeface="Arial" panose="020B0604020202020204" pitchFamily="34" charset="0"/>
              </a:rPr>
              <a:t>Ensure that service arrangements have sufficient means to allow visibility into the security and privacy controls and processes employed by the cloud provider and their performance over time.</a:t>
            </a:r>
          </a:p>
          <a:p>
            <a:pPr marL="432" indent="0">
              <a:spcBef>
                <a:spcPts val="600"/>
              </a:spcBef>
              <a:buNone/>
            </a:pPr>
            <a:r>
              <a:rPr lang="en-US" sz="1800" noProof="0" dirty="0">
                <a:latin typeface="Arial" panose="020B0604020202020204" pitchFamily="34" charset="0"/>
                <a:cs typeface="Arial" panose="020B0604020202020204" pitchFamily="34" charset="0"/>
              </a:rPr>
              <a:t>Establish clear, exclusive ownership rights over data.</a:t>
            </a:r>
          </a:p>
          <a:p>
            <a:pPr marL="432" indent="0">
              <a:spcBef>
                <a:spcPts val="600"/>
              </a:spcBef>
              <a:buNone/>
            </a:pPr>
            <a:r>
              <a:rPr lang="en-US" sz="1800" noProof="0" dirty="0">
                <a:latin typeface="Arial" panose="020B0604020202020204" pitchFamily="34" charset="0"/>
                <a:cs typeface="Arial" panose="020B0604020202020204" pitchFamily="34" charset="0"/>
              </a:rPr>
              <a:t>Institute a risk management program that is flexible enough to adapt to the constantly evolving and shifting risk landscape for the life cycle of the system.</a:t>
            </a:r>
          </a:p>
          <a:p>
            <a:pPr marL="432" indent="0">
              <a:spcBef>
                <a:spcPts val="600"/>
              </a:spcBef>
              <a:buNone/>
            </a:pPr>
            <a:r>
              <a:rPr lang="en-US" sz="1800" noProof="0" dirty="0">
                <a:latin typeface="Arial" panose="020B0604020202020204" pitchFamily="34" charset="0"/>
                <a:cs typeface="Arial" panose="020B0604020202020204" pitchFamily="34" charset="0"/>
              </a:rPr>
              <a:t>Continuously monitor the security state of the information system to support ongoing risk management decisions.</a:t>
            </a:r>
          </a:p>
          <a:p>
            <a:pPr marL="432" indent="0">
              <a:spcBef>
                <a:spcPts val="600"/>
              </a:spcBef>
              <a:buNone/>
            </a:pPr>
            <a:r>
              <a:rPr lang="en-US" sz="1800" b="1" noProof="0" dirty="0">
                <a:latin typeface="Arial" panose="020B0604020202020204" pitchFamily="34" charset="0"/>
                <a:cs typeface="Arial" panose="020B0604020202020204" pitchFamily="34" charset="0"/>
              </a:rPr>
              <a:t>Architecture</a:t>
            </a:r>
          </a:p>
          <a:p>
            <a:pPr marL="432" indent="0">
              <a:spcBef>
                <a:spcPts val="600"/>
              </a:spcBef>
              <a:buNone/>
            </a:pPr>
            <a:r>
              <a:rPr lang="en-US" sz="1800" noProof="0" dirty="0">
                <a:latin typeface="Arial" panose="020B0604020202020204" pitchFamily="34" charset="0"/>
                <a:cs typeface="Arial" panose="020B0604020202020204" pitchFamily="34" charset="0"/>
              </a:rPr>
              <a:t>Understand the underlying technologies that the cloud provider uses to provision services, including the implications that the technical controls involved have on the security and privacy of the system over the full system lifecycle and across all system components.</a:t>
            </a:r>
          </a:p>
        </p:txBody>
      </p:sp>
    </p:spTree>
    <p:extLst>
      <p:ext uri="{BB962C8B-B14F-4D97-AF65-F5344CB8AC3E}">
        <p14:creationId xmlns:p14="http://schemas.microsoft.com/office/powerpoint/2010/main" val="841000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95BD2F-3232-43B4-9318-43871FEB9E2F}"/>
              </a:ext>
            </a:extLst>
          </p:cNvPr>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Table 13.2 </a:t>
            </a:r>
            <a:r>
              <a:rPr lang="en-US" sz="2800" noProof="0" dirty="0"/>
              <a:t>(3 of 4)</a:t>
            </a:r>
          </a:p>
        </p:txBody>
      </p:sp>
      <p:sp>
        <p:nvSpPr>
          <p:cNvPr id="6" name="Content Placeholder 5">
            <a:extLst>
              <a:ext uri="{FF2B5EF4-FFF2-40B4-BE49-F238E27FC236}">
                <a16:creationId xmlns:a16="http://schemas.microsoft.com/office/drawing/2014/main" id="{CAF3CFC7-CF3C-42A0-9839-E296C97270EA}"/>
              </a:ext>
            </a:extLst>
          </p:cNvPr>
          <p:cNvSpPr>
            <a:spLocks noGrp="1"/>
          </p:cNvSpPr>
          <p:nvPr>
            <p:ph sz="quarter" idx="13"/>
          </p:nvPr>
        </p:nvSpPr>
        <p:spPr>
          <a:xfrm>
            <a:off x="438149" y="1085112"/>
            <a:ext cx="8274051" cy="282573"/>
          </a:xfrm>
        </p:spPr>
        <p:txBody>
          <a:bodyPr wrap="square" lIns="0" tIns="18000" rIns="0" bIns="18000" anchor="ctr" anchorCtr="0">
            <a:spAutoFit/>
          </a:bodyPr>
          <a:lstStyle/>
          <a:p>
            <a:pPr marL="432" indent="0">
              <a:spcBef>
                <a:spcPts val="400"/>
              </a:spcBef>
              <a:buNone/>
            </a:pPr>
            <a:r>
              <a:rPr lang="en-US" sz="1600" spc="-260" noProof="0" dirty="0">
                <a:latin typeface="Arial" panose="020B0604020202020204" pitchFamily="34" charset="0"/>
                <a:cs typeface="Arial" panose="020B0604020202020204" pitchFamily="34" charset="0"/>
              </a:rPr>
              <a:t>N I S </a:t>
            </a:r>
            <a:r>
              <a:rPr lang="en-US" sz="1600" noProof="0" dirty="0">
                <a:latin typeface="Arial" panose="020B0604020202020204" pitchFamily="34" charset="0"/>
                <a:cs typeface="Arial" panose="020B0604020202020204" pitchFamily="34" charset="0"/>
              </a:rPr>
              <a:t>T Guidelines on Cloud Security and Privacy Issues and Recommendations</a:t>
            </a:r>
          </a:p>
        </p:txBody>
      </p:sp>
      <p:sp>
        <p:nvSpPr>
          <p:cNvPr id="7" name="Content Placeholder 6">
            <a:extLst>
              <a:ext uri="{FF2B5EF4-FFF2-40B4-BE49-F238E27FC236}">
                <a16:creationId xmlns:a16="http://schemas.microsoft.com/office/drawing/2014/main" id="{961C7443-B3B2-4FE9-9542-04BE1E63605D}"/>
              </a:ext>
            </a:extLst>
          </p:cNvPr>
          <p:cNvSpPr>
            <a:spLocks noGrp="1"/>
          </p:cNvSpPr>
          <p:nvPr>
            <p:ph sz="quarter" idx="14"/>
          </p:nvPr>
        </p:nvSpPr>
        <p:spPr>
          <a:xfrm>
            <a:off x="438149" y="1495806"/>
            <a:ext cx="8274051" cy="4581185"/>
          </a:xfrm>
        </p:spPr>
        <p:txBody>
          <a:bodyPr wrap="square" lIns="0" tIns="18000" rIns="0" bIns="18000" anchor="ctr" anchorCtr="0">
            <a:spAutoFit/>
          </a:bodyPr>
          <a:lstStyle/>
          <a:p>
            <a:pPr marL="432" indent="0">
              <a:spcBef>
                <a:spcPts val="400"/>
              </a:spcBef>
              <a:buNone/>
            </a:pPr>
            <a:r>
              <a:rPr lang="en-US" sz="1600" b="1" noProof="0" dirty="0">
                <a:latin typeface="Arial" panose="020B0604020202020204" pitchFamily="34" charset="0"/>
                <a:cs typeface="Arial" panose="020B0604020202020204" pitchFamily="34" charset="0"/>
              </a:rPr>
              <a:t>Identity and access management</a:t>
            </a:r>
          </a:p>
          <a:p>
            <a:pPr marL="432" indent="0">
              <a:spcBef>
                <a:spcPts val="400"/>
              </a:spcBef>
              <a:buNone/>
            </a:pPr>
            <a:r>
              <a:rPr lang="en-US" sz="1600" noProof="0" dirty="0">
                <a:latin typeface="Arial" panose="020B0604020202020204" pitchFamily="34" charset="0"/>
                <a:cs typeface="Arial" panose="020B0604020202020204" pitchFamily="34" charset="0"/>
              </a:rPr>
              <a:t>Ensure that adequate safeguards are in place to secure authentication, authorization, and other identity and access management functions and are suitable for the organization.</a:t>
            </a:r>
          </a:p>
          <a:p>
            <a:pPr marL="432" indent="0">
              <a:spcBef>
                <a:spcPts val="400"/>
              </a:spcBef>
              <a:buNone/>
            </a:pPr>
            <a:r>
              <a:rPr lang="en-US" sz="1600" b="1" noProof="0" dirty="0">
                <a:latin typeface="Arial" panose="020B0604020202020204" pitchFamily="34" charset="0"/>
                <a:cs typeface="Arial" panose="020B0604020202020204" pitchFamily="34" charset="0"/>
              </a:rPr>
              <a:t>Software isolation</a:t>
            </a:r>
          </a:p>
          <a:p>
            <a:pPr marL="432" indent="0">
              <a:spcBef>
                <a:spcPts val="400"/>
              </a:spcBef>
              <a:buNone/>
            </a:pPr>
            <a:r>
              <a:rPr lang="en-US" sz="1600" noProof="0" dirty="0">
                <a:latin typeface="Arial" panose="020B0604020202020204" pitchFamily="34" charset="0"/>
                <a:cs typeface="Arial" panose="020B0604020202020204" pitchFamily="34" charset="0"/>
              </a:rPr>
              <a:t>Understand virtualization and other logical isolation techniques that the cloud provider employs in its multi-tenant software architecture, and assess the risks involved for the organization.</a:t>
            </a:r>
          </a:p>
          <a:p>
            <a:pPr marL="432" indent="0">
              <a:spcBef>
                <a:spcPts val="400"/>
              </a:spcBef>
              <a:buNone/>
            </a:pPr>
            <a:r>
              <a:rPr lang="en-US" sz="1600" b="1" noProof="0" dirty="0">
                <a:latin typeface="Arial" panose="020B0604020202020204" pitchFamily="34" charset="0"/>
                <a:cs typeface="Arial" panose="020B0604020202020204" pitchFamily="34" charset="0"/>
              </a:rPr>
              <a:t>Data protection</a:t>
            </a:r>
          </a:p>
          <a:p>
            <a:pPr marL="432" indent="0">
              <a:spcBef>
                <a:spcPts val="400"/>
              </a:spcBef>
              <a:buNone/>
            </a:pPr>
            <a:r>
              <a:rPr lang="en-US" sz="1600" noProof="0" dirty="0">
                <a:latin typeface="Arial" panose="020B0604020202020204" pitchFamily="34" charset="0"/>
                <a:cs typeface="Arial" panose="020B0604020202020204" pitchFamily="34" charset="0"/>
              </a:rPr>
              <a:t>Evaluate the suitability of the cloud provider’s data management solutions for the organizational data concerned and the ability to control access to data; to secure data while at rest, in transit, and in use; and to sanitize data.</a:t>
            </a:r>
          </a:p>
          <a:p>
            <a:pPr marL="432" indent="0">
              <a:spcBef>
                <a:spcPts val="400"/>
              </a:spcBef>
              <a:buNone/>
            </a:pPr>
            <a:r>
              <a:rPr lang="en-US" sz="1600" noProof="0" dirty="0">
                <a:latin typeface="Arial" panose="020B0604020202020204" pitchFamily="34" charset="0"/>
                <a:cs typeface="Arial" panose="020B0604020202020204" pitchFamily="34" charset="0"/>
              </a:rPr>
              <a:t>Take into consideration the risk of collating organizational data with those of other organizations whose threat profiles are high or whose data collectively represent significant concentrated value.</a:t>
            </a:r>
          </a:p>
          <a:p>
            <a:pPr marL="432" indent="0">
              <a:spcBef>
                <a:spcPts val="400"/>
              </a:spcBef>
              <a:buNone/>
            </a:pPr>
            <a:r>
              <a:rPr lang="en-US" sz="1600" noProof="0" dirty="0">
                <a:latin typeface="Arial" panose="020B0604020202020204" pitchFamily="34" charset="0"/>
                <a:cs typeface="Arial" panose="020B0604020202020204" pitchFamily="34" charset="0"/>
              </a:rPr>
              <a:t>Fully understand and weigh the risks involved in cryptographic key management with the facilities available in the cloud environment and the processes established by the cloud provider.</a:t>
            </a:r>
          </a:p>
        </p:txBody>
      </p:sp>
    </p:spTree>
    <p:extLst>
      <p:ext uri="{BB962C8B-B14F-4D97-AF65-F5344CB8AC3E}">
        <p14:creationId xmlns:p14="http://schemas.microsoft.com/office/powerpoint/2010/main" val="699348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59AC-D6C8-45DF-912C-8EB77C01E0EC}"/>
              </a:ext>
            </a:extLst>
          </p:cNvPr>
          <p:cNvSpPr>
            <a:spLocks noGrp="1"/>
          </p:cNvSpPr>
          <p:nvPr>
            <p:ph type="title"/>
          </p:nvPr>
        </p:nvSpPr>
        <p:spPr>
          <a:xfrm>
            <a:off x="438150" y="154511"/>
            <a:ext cx="8274050" cy="590349"/>
          </a:xfrm>
        </p:spPr>
        <p:txBody>
          <a:bodyPr wrap="square" lIns="0" tIns="18000" rIns="0" bIns="18000" anchor="ctr" anchorCtr="0">
            <a:spAutoFit/>
          </a:bodyPr>
          <a:lstStyle/>
          <a:p>
            <a:r>
              <a:rPr lang="en-US" noProof="0" dirty="0"/>
              <a:t>Table 13.2 </a:t>
            </a:r>
            <a:r>
              <a:rPr lang="en-US" sz="2800" noProof="0" dirty="0"/>
              <a:t>(4 of 4)</a:t>
            </a:r>
          </a:p>
        </p:txBody>
      </p:sp>
      <p:sp>
        <p:nvSpPr>
          <p:cNvPr id="4" name="Content Placeholder 3">
            <a:extLst>
              <a:ext uri="{FF2B5EF4-FFF2-40B4-BE49-F238E27FC236}">
                <a16:creationId xmlns:a16="http://schemas.microsoft.com/office/drawing/2014/main" id="{3A96988F-1EF1-4BAA-BD1C-2E0FFA24AE83}"/>
              </a:ext>
            </a:extLst>
          </p:cNvPr>
          <p:cNvSpPr>
            <a:spLocks noGrp="1"/>
          </p:cNvSpPr>
          <p:nvPr>
            <p:ph sz="quarter" idx="13"/>
          </p:nvPr>
        </p:nvSpPr>
        <p:spPr>
          <a:xfrm>
            <a:off x="440054" y="1085925"/>
            <a:ext cx="8272145" cy="282573"/>
          </a:xfrm>
        </p:spPr>
        <p:txBody>
          <a:bodyPr wrap="square" lIns="0" tIns="18000" rIns="0" bIns="18000" anchor="ctr" anchorCtr="0">
            <a:spAutoFit/>
          </a:bodyPr>
          <a:lstStyle/>
          <a:p>
            <a:pPr marL="432" indent="0">
              <a:spcBef>
                <a:spcPts val="600"/>
              </a:spcBef>
              <a:buNone/>
            </a:pPr>
            <a:r>
              <a:rPr lang="en-US" sz="1600" spc="-260" noProof="0" dirty="0">
                <a:latin typeface="Arial" panose="020B0604020202020204" pitchFamily="34" charset="0"/>
                <a:cs typeface="Arial" panose="020B0604020202020204" pitchFamily="34" charset="0"/>
              </a:rPr>
              <a:t>N I S </a:t>
            </a:r>
            <a:r>
              <a:rPr lang="en-US" sz="1600" noProof="0" dirty="0">
                <a:latin typeface="Arial" panose="020B0604020202020204" pitchFamily="34" charset="0"/>
                <a:cs typeface="Arial" panose="020B0604020202020204" pitchFamily="34" charset="0"/>
              </a:rPr>
              <a:t>T Guidelines on Cloud Security and Privacy Issues and Recommendations</a:t>
            </a:r>
          </a:p>
        </p:txBody>
      </p:sp>
      <p:sp>
        <p:nvSpPr>
          <p:cNvPr id="5" name="Content Placeholder 4">
            <a:extLst>
              <a:ext uri="{FF2B5EF4-FFF2-40B4-BE49-F238E27FC236}">
                <a16:creationId xmlns:a16="http://schemas.microsoft.com/office/drawing/2014/main" id="{4B5201B2-275B-4B37-BE55-C0499CF5AB6D}"/>
              </a:ext>
            </a:extLst>
          </p:cNvPr>
          <p:cNvSpPr>
            <a:spLocks noGrp="1"/>
          </p:cNvSpPr>
          <p:nvPr>
            <p:ph sz="quarter" idx="14"/>
          </p:nvPr>
        </p:nvSpPr>
        <p:spPr>
          <a:xfrm>
            <a:off x="441960" y="1501448"/>
            <a:ext cx="8270240" cy="4191335"/>
          </a:xfrm>
        </p:spPr>
        <p:txBody>
          <a:bodyPr wrap="square" lIns="0" tIns="18000" rIns="0" bIns="18000" anchor="ctr" anchorCtr="0">
            <a:spAutoFit/>
          </a:bodyPr>
          <a:lstStyle/>
          <a:p>
            <a:pPr marL="432" indent="0">
              <a:spcBef>
                <a:spcPts val="600"/>
              </a:spcBef>
              <a:buNone/>
            </a:pPr>
            <a:r>
              <a:rPr lang="en-US" sz="1600" b="1" noProof="0" dirty="0">
                <a:latin typeface="Arial" panose="020B0604020202020204" pitchFamily="34" charset="0"/>
                <a:cs typeface="Arial" panose="020B0604020202020204" pitchFamily="34" charset="0"/>
              </a:rPr>
              <a:t>Availability</a:t>
            </a:r>
          </a:p>
          <a:p>
            <a:pPr marL="432" indent="0">
              <a:spcBef>
                <a:spcPts val="600"/>
              </a:spcBef>
              <a:buNone/>
            </a:pPr>
            <a:r>
              <a:rPr lang="en-US" sz="1600" noProof="0" dirty="0">
                <a:latin typeface="Arial" panose="020B0604020202020204" pitchFamily="34" charset="0"/>
                <a:cs typeface="Arial" panose="020B0604020202020204" pitchFamily="34" charset="0"/>
              </a:rPr>
              <a:t>Understand the contract provisions and procedures for availability, data backup and recovery and disaster recovery, and ensure that they meet the organization’s continuity and contingency planning requirements.</a:t>
            </a:r>
          </a:p>
          <a:p>
            <a:pPr marL="432" indent="0">
              <a:spcBef>
                <a:spcPts val="600"/>
              </a:spcBef>
              <a:buNone/>
            </a:pPr>
            <a:r>
              <a:rPr lang="en-US" sz="1600" noProof="0" dirty="0">
                <a:latin typeface="Arial" panose="020B0604020202020204" pitchFamily="34" charset="0"/>
                <a:cs typeface="Arial" panose="020B0604020202020204" pitchFamily="34" charset="0"/>
              </a:rPr>
              <a:t>Ensure that during an intermediate or prolonged disruption or a serious disaster, critical operations can be immediately resumed, and that all operations can be eventually reinstituted in a timely and organized man</a:t>
            </a:r>
          </a:p>
          <a:p>
            <a:pPr marL="432" indent="0">
              <a:spcBef>
                <a:spcPts val="600"/>
              </a:spcBef>
              <a:buNone/>
            </a:pPr>
            <a:r>
              <a:rPr lang="en-US" sz="1600" b="1" noProof="0" dirty="0">
                <a:latin typeface="Arial" panose="020B0604020202020204" pitchFamily="34" charset="0"/>
                <a:cs typeface="Arial" panose="020B0604020202020204" pitchFamily="34" charset="0"/>
              </a:rPr>
              <a:t>Incident response</a:t>
            </a:r>
          </a:p>
          <a:p>
            <a:pPr marL="432" indent="0">
              <a:spcBef>
                <a:spcPts val="600"/>
              </a:spcBef>
              <a:buNone/>
            </a:pPr>
            <a:r>
              <a:rPr lang="en-US" sz="1600" noProof="0" dirty="0">
                <a:latin typeface="Arial" panose="020B0604020202020204" pitchFamily="34" charset="0"/>
                <a:cs typeface="Arial" panose="020B0604020202020204" pitchFamily="34" charset="0"/>
              </a:rPr>
              <a:t>Understand the contract provisions and procedures for incident response, and ensure that they meet the requirements of the organization.</a:t>
            </a:r>
          </a:p>
          <a:p>
            <a:pPr marL="432" indent="0">
              <a:spcBef>
                <a:spcPts val="600"/>
              </a:spcBef>
              <a:buNone/>
            </a:pPr>
            <a:r>
              <a:rPr lang="en-US" sz="1600" noProof="0" dirty="0">
                <a:latin typeface="Arial" panose="020B0604020202020204" pitchFamily="34" charset="0"/>
                <a:cs typeface="Arial" panose="020B0604020202020204" pitchFamily="34" charset="0"/>
              </a:rPr>
              <a:t>Ensure that the cloud provider has a transparent response process in place and sufficient mechanisms to share information during and after an incident.</a:t>
            </a:r>
          </a:p>
          <a:p>
            <a:pPr marL="432" indent="0">
              <a:spcBef>
                <a:spcPts val="600"/>
              </a:spcBef>
              <a:buNone/>
            </a:pPr>
            <a:r>
              <a:rPr lang="en-US" sz="1600" noProof="0" dirty="0">
                <a:latin typeface="Arial" panose="020B0604020202020204" pitchFamily="34" charset="0"/>
                <a:cs typeface="Arial" panose="020B0604020202020204" pitchFamily="34" charset="0"/>
              </a:rPr>
              <a:t>Ensure that the organization can respond to incidents in a coordinated fashion with the cloud provider in accordance with their respective roles and responsibilities for the computing environment.</a:t>
            </a:r>
          </a:p>
        </p:txBody>
      </p:sp>
      <p:pic>
        <p:nvPicPr>
          <p:cNvPr id="6" name="Picture 5">
            <a:hlinkClick r:id="rId2"/>
            <a:extLst>
              <a:ext uri="{FF2B5EF4-FFF2-40B4-BE49-F238E27FC236}">
                <a16:creationId xmlns:a16="http://schemas.microsoft.com/office/drawing/2014/main" id="{8D073F9E-BAEE-0F1C-0B5D-3FB69DEFA65E}"/>
              </a:ext>
            </a:extLst>
          </p:cNvPr>
          <p:cNvPicPr>
            <a:picLocks noChangeAspect="1"/>
          </p:cNvPicPr>
          <p:nvPr/>
        </p:nvPicPr>
        <p:blipFill>
          <a:blip r:embed="rId3"/>
          <a:stretch>
            <a:fillRect/>
          </a:stretch>
        </p:blipFill>
        <p:spPr>
          <a:xfrm>
            <a:off x="2895599" y="5488493"/>
            <a:ext cx="5350435" cy="674479"/>
          </a:xfrm>
          <a:prstGeom prst="rect">
            <a:avLst/>
          </a:prstGeom>
        </p:spPr>
      </p:pic>
      <p:sp>
        <p:nvSpPr>
          <p:cNvPr id="7" name="TextBox 6">
            <a:extLst>
              <a:ext uri="{FF2B5EF4-FFF2-40B4-BE49-F238E27FC236}">
                <a16:creationId xmlns:a16="http://schemas.microsoft.com/office/drawing/2014/main" id="{A167FFBB-65F4-542C-4CB8-6B9F4ECFD5C0}"/>
              </a:ext>
            </a:extLst>
          </p:cNvPr>
          <p:cNvSpPr txBox="1"/>
          <p:nvPr/>
        </p:nvSpPr>
        <p:spPr>
          <a:xfrm>
            <a:off x="7910044"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205513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Security Issues for Cloud Computing</a:t>
            </a:r>
            <a:endParaRPr lang="en-US" b="0" noProof="0" dirty="0"/>
          </a:p>
        </p:txBody>
      </p:sp>
      <p:sp>
        <p:nvSpPr>
          <p:cNvPr id="3" name="Content Placeholder 2"/>
          <p:cNvSpPr>
            <a:spLocks noGrp="1"/>
          </p:cNvSpPr>
          <p:nvPr>
            <p:ph sz="quarter" idx="13"/>
          </p:nvPr>
        </p:nvSpPr>
        <p:spPr>
          <a:xfrm>
            <a:off x="438912" y="1067948"/>
            <a:ext cx="8273288" cy="4668389"/>
          </a:xfrm>
        </p:spPr>
        <p:txBody>
          <a:bodyPr wrap="square" lIns="0" tIns="18000" rIns="0" bIns="18000" anchor="ctr" anchorCtr="0">
            <a:spAutoFit/>
          </a:bodyPr>
          <a:lstStyle/>
          <a:p>
            <a:pPr marL="342000" indent="-342000">
              <a:spcBef>
                <a:spcPts val="600"/>
              </a:spcBef>
            </a:pPr>
            <a:r>
              <a:rPr lang="en-US" sz="1600" noProof="0" dirty="0">
                <a:latin typeface="Arial" panose="020B0604020202020204" pitchFamily="34" charset="0"/>
                <a:cs typeface="Arial" panose="020B0604020202020204" pitchFamily="34" charset="0"/>
              </a:rPr>
              <a:t>Security is a major consideration when augmenting or replacing on-premises systems with cloud services</a:t>
            </a:r>
          </a:p>
          <a:p>
            <a:pPr marL="342000" indent="-342000">
              <a:spcBef>
                <a:spcPts val="600"/>
              </a:spcBef>
            </a:pPr>
            <a:r>
              <a:rPr lang="en-US" sz="1600" noProof="0" dirty="0">
                <a:latin typeface="Arial" panose="020B0604020202020204" pitchFamily="34" charset="0"/>
                <a:cs typeface="Arial" panose="020B0604020202020204" pitchFamily="34" charset="0"/>
              </a:rPr>
              <a:t>Allaying security concerns is frequently a prerequisite for further discussions about migrating part or all of an organization’s computing architecture to the cloud</a:t>
            </a:r>
          </a:p>
          <a:p>
            <a:pPr marL="342000" indent="-342000">
              <a:spcBef>
                <a:spcPts val="600"/>
              </a:spcBef>
            </a:pPr>
            <a:r>
              <a:rPr lang="en-US" sz="1600" noProof="0" dirty="0">
                <a:latin typeface="Arial" panose="020B0604020202020204" pitchFamily="34" charset="0"/>
                <a:cs typeface="Arial" panose="020B0604020202020204" pitchFamily="34" charset="0"/>
              </a:rPr>
              <a:t>Availability is another major concern</a:t>
            </a:r>
          </a:p>
          <a:p>
            <a:pPr marL="342000" indent="-342000">
              <a:spcBef>
                <a:spcPts val="600"/>
              </a:spcBef>
            </a:pPr>
            <a:r>
              <a:rPr lang="en-US" sz="1600" noProof="0" dirty="0">
                <a:latin typeface="Arial" panose="020B0604020202020204" pitchFamily="34" charset="0"/>
                <a:cs typeface="Arial" panose="020B0604020202020204" pitchFamily="34" charset="0"/>
              </a:rPr>
              <a:t>Auditability of data must be ensured</a:t>
            </a:r>
          </a:p>
          <a:p>
            <a:pPr marL="342000" indent="-342000">
              <a:spcBef>
                <a:spcPts val="600"/>
              </a:spcBef>
            </a:pPr>
            <a:r>
              <a:rPr lang="en-US" sz="1600" noProof="0" dirty="0">
                <a:latin typeface="Arial" panose="020B0604020202020204" pitchFamily="34" charset="0"/>
                <a:cs typeface="Arial" panose="020B0604020202020204" pitchFamily="34" charset="0"/>
              </a:rPr>
              <a:t>Businesses should perform due diligence on security threats both from outside and inside the cloud</a:t>
            </a:r>
          </a:p>
          <a:p>
            <a:pPr marL="828918" lvl="1" indent="-342000"/>
            <a:r>
              <a:rPr lang="en-US" sz="1600" noProof="0" dirty="0">
                <a:latin typeface="Arial" panose="020B0604020202020204" pitchFamily="34" charset="0"/>
                <a:cs typeface="Arial" panose="020B0604020202020204" pitchFamily="34" charset="0"/>
              </a:rPr>
              <a:t>Cloud users are responsible for application-level security</a:t>
            </a:r>
          </a:p>
          <a:p>
            <a:pPr marL="828918" lvl="1" indent="-342000"/>
            <a:r>
              <a:rPr lang="en-US" sz="1600" noProof="0" dirty="0">
                <a:latin typeface="Arial" panose="020B0604020202020204" pitchFamily="34" charset="0"/>
                <a:cs typeface="Arial" panose="020B0604020202020204" pitchFamily="34" charset="0"/>
              </a:rPr>
              <a:t>Cloud vendors are responsible for physical security and some software security</a:t>
            </a:r>
          </a:p>
          <a:p>
            <a:pPr marL="828918" lvl="1" indent="-342000"/>
            <a:r>
              <a:rPr lang="en-US" sz="1600" noProof="0" dirty="0">
                <a:latin typeface="Arial" panose="020B0604020202020204" pitchFamily="34" charset="0"/>
                <a:cs typeface="Arial" panose="020B0604020202020204" pitchFamily="34" charset="0"/>
              </a:rPr>
              <a:t>Security for intermediate layers of the software stack is shared between users and vendors</a:t>
            </a:r>
          </a:p>
          <a:p>
            <a:pPr marL="342000" indent="-342000">
              <a:spcBef>
                <a:spcPts val="600"/>
              </a:spcBef>
            </a:pPr>
            <a:r>
              <a:rPr lang="en-US" sz="1600" noProof="0" dirty="0">
                <a:latin typeface="Arial" panose="020B0604020202020204" pitchFamily="34" charset="0"/>
                <a:cs typeface="Arial" panose="020B0604020202020204" pitchFamily="34" charset="0"/>
              </a:rPr>
              <a:t>Cloud providers must guard against theft or denial-of-service attacks by their users and users need to be protected from one another</a:t>
            </a:r>
          </a:p>
          <a:p>
            <a:pPr marL="342000" indent="-342000">
              <a:spcBef>
                <a:spcPts val="600"/>
              </a:spcBef>
            </a:pPr>
            <a:r>
              <a:rPr lang="en-US" sz="1600" noProof="0" dirty="0">
                <a:latin typeface="Arial" panose="020B0604020202020204" pitchFamily="34" charset="0"/>
                <a:cs typeface="Arial" panose="020B0604020202020204" pitchFamily="34" charset="0"/>
              </a:rPr>
              <a:t>Businesses should consider the extent to which subscribers are protected against the provider, especially in the area of inadvertent data loss</a:t>
            </a:r>
          </a:p>
        </p:txBody>
      </p:sp>
    </p:spTree>
    <p:extLst>
      <p:ext uri="{BB962C8B-B14F-4D97-AF65-F5344CB8AC3E}">
        <p14:creationId xmlns:p14="http://schemas.microsoft.com/office/powerpoint/2010/main" val="825567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3FA67-E77D-2D92-6161-571702FA0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FEF08-1A21-903C-72A5-071AAB0B8B52}"/>
              </a:ext>
            </a:extLst>
          </p:cNvPr>
          <p:cNvSpPr>
            <a:spLocks noGrp="1"/>
          </p:cNvSpPr>
          <p:nvPr>
            <p:ph type="title"/>
          </p:nvPr>
        </p:nvSpPr>
        <p:spPr>
          <a:xfrm>
            <a:off x="456841" y="148796"/>
            <a:ext cx="8273289" cy="590349"/>
          </a:xfrm>
        </p:spPr>
        <p:txBody>
          <a:bodyPr wrap="square" lIns="0" tIns="18000" rIns="0" bIns="18000" anchor="ctr" anchorCtr="0">
            <a:spAutoFit/>
          </a:bodyPr>
          <a:lstStyle/>
          <a:p>
            <a:r>
              <a:rPr lang="en-US" noProof="0" dirty="0"/>
              <a:t>Cloud Security Alliance</a:t>
            </a:r>
          </a:p>
        </p:txBody>
      </p:sp>
      <p:pic>
        <p:nvPicPr>
          <p:cNvPr id="8" name="Picture 7">
            <a:hlinkClick r:id="rId3"/>
            <a:extLst>
              <a:ext uri="{FF2B5EF4-FFF2-40B4-BE49-F238E27FC236}">
                <a16:creationId xmlns:a16="http://schemas.microsoft.com/office/drawing/2014/main" id="{4A69FB40-41DD-42A4-F1E0-08079A8185FE}"/>
              </a:ext>
            </a:extLst>
          </p:cNvPr>
          <p:cNvPicPr>
            <a:picLocks noChangeAspect="1"/>
          </p:cNvPicPr>
          <p:nvPr/>
        </p:nvPicPr>
        <p:blipFill>
          <a:blip r:embed="rId4"/>
          <a:stretch>
            <a:fillRect/>
          </a:stretch>
        </p:blipFill>
        <p:spPr>
          <a:xfrm>
            <a:off x="4943209" y="3569850"/>
            <a:ext cx="1939506" cy="2531810"/>
          </a:xfrm>
          <a:prstGeom prst="rect">
            <a:avLst/>
          </a:prstGeom>
        </p:spPr>
      </p:pic>
      <p:pic>
        <p:nvPicPr>
          <p:cNvPr id="12" name="Picture 11">
            <a:hlinkClick r:id="rId5"/>
            <a:extLst>
              <a:ext uri="{FF2B5EF4-FFF2-40B4-BE49-F238E27FC236}">
                <a16:creationId xmlns:a16="http://schemas.microsoft.com/office/drawing/2014/main" id="{E71B244B-D37F-D0E2-CBE0-B69DD365A082}"/>
              </a:ext>
            </a:extLst>
          </p:cNvPr>
          <p:cNvPicPr>
            <a:picLocks noChangeAspect="1"/>
          </p:cNvPicPr>
          <p:nvPr/>
        </p:nvPicPr>
        <p:blipFill>
          <a:blip r:embed="rId6"/>
          <a:stretch>
            <a:fillRect/>
          </a:stretch>
        </p:blipFill>
        <p:spPr>
          <a:xfrm>
            <a:off x="519595" y="1252629"/>
            <a:ext cx="5495724" cy="2104022"/>
          </a:xfrm>
          <a:prstGeom prst="rect">
            <a:avLst/>
          </a:prstGeom>
        </p:spPr>
      </p:pic>
      <p:pic>
        <p:nvPicPr>
          <p:cNvPr id="15" name="Picture 14">
            <a:extLst>
              <a:ext uri="{FF2B5EF4-FFF2-40B4-BE49-F238E27FC236}">
                <a16:creationId xmlns:a16="http://schemas.microsoft.com/office/drawing/2014/main" id="{3640AB5D-1A06-F0A3-C886-260D11833FC9}"/>
              </a:ext>
            </a:extLst>
          </p:cNvPr>
          <p:cNvPicPr>
            <a:picLocks noChangeAspect="1"/>
          </p:cNvPicPr>
          <p:nvPr/>
        </p:nvPicPr>
        <p:blipFill>
          <a:blip r:embed="rId7"/>
          <a:stretch>
            <a:fillRect/>
          </a:stretch>
        </p:blipFill>
        <p:spPr>
          <a:xfrm>
            <a:off x="456841" y="3569850"/>
            <a:ext cx="4385368" cy="2360934"/>
          </a:xfrm>
          <a:prstGeom prst="rect">
            <a:avLst/>
          </a:prstGeom>
        </p:spPr>
      </p:pic>
      <p:sp>
        <p:nvSpPr>
          <p:cNvPr id="16" name="TextBox 15">
            <a:extLst>
              <a:ext uri="{FF2B5EF4-FFF2-40B4-BE49-F238E27FC236}">
                <a16:creationId xmlns:a16="http://schemas.microsoft.com/office/drawing/2014/main" id="{CD34AF6F-77A6-25C9-C734-EDE52E1EBA95}"/>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115258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 y="148796"/>
            <a:ext cx="8273289" cy="590349"/>
          </a:xfrm>
        </p:spPr>
        <p:txBody>
          <a:bodyPr wrap="square" lIns="0" tIns="18000" rIns="0" bIns="18000" anchor="ctr" anchorCtr="0">
            <a:spAutoFit/>
          </a:bodyPr>
          <a:lstStyle/>
          <a:p>
            <a:r>
              <a:rPr lang="en-US" noProof="0" dirty="0"/>
              <a:t>Table 13.3</a:t>
            </a:r>
          </a:p>
        </p:txBody>
      </p:sp>
      <p:sp>
        <p:nvSpPr>
          <p:cNvPr id="5" name="Content Placeholder 4">
            <a:extLst>
              <a:ext uri="{FF2B5EF4-FFF2-40B4-BE49-F238E27FC236}">
                <a16:creationId xmlns:a16="http://schemas.microsoft.com/office/drawing/2014/main" id="{BAC730BA-276F-E03C-BD66-66B037D0085C}"/>
              </a:ext>
            </a:extLst>
          </p:cNvPr>
          <p:cNvSpPr>
            <a:spLocks noGrp="1"/>
          </p:cNvSpPr>
          <p:nvPr>
            <p:ph sz="quarter" idx="13"/>
          </p:nvPr>
        </p:nvSpPr>
        <p:spPr>
          <a:xfrm>
            <a:off x="438912" y="995174"/>
            <a:ext cx="8273288"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Control Functions and Classes</a:t>
            </a:r>
            <a:endParaRPr lang="en-US" noProof="0"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CD09458B-CAAF-FBA3-1006-B060CC8B8B50}"/>
              </a:ext>
            </a:extLst>
          </p:cNvPr>
          <p:cNvGraphicFramePr>
            <a:graphicFrameLocks noGrp="1"/>
          </p:cNvGraphicFramePr>
          <p:nvPr>
            <p:extLst>
              <p:ext uri="{D42A27DB-BD31-4B8C-83A1-F6EECF244321}">
                <p14:modId xmlns:p14="http://schemas.microsoft.com/office/powerpoint/2010/main" val="3385622544"/>
              </p:ext>
            </p:extLst>
          </p:nvPr>
        </p:nvGraphicFramePr>
        <p:xfrm>
          <a:off x="570560" y="1536192"/>
          <a:ext cx="7984591" cy="3642360"/>
        </p:xfrm>
        <a:graphic>
          <a:graphicData uri="http://schemas.openxmlformats.org/drawingml/2006/table">
            <a:tbl>
              <a:tblPr firstRow="1" bandRow="1">
                <a:tableStyleId>{2D5ABB26-0587-4C30-8999-92F81FD0307C}</a:tableStyleId>
              </a:tblPr>
              <a:tblGrid>
                <a:gridCol w="2730424">
                  <a:extLst>
                    <a:ext uri="{9D8B030D-6E8A-4147-A177-3AD203B41FA5}">
                      <a16:colId xmlns:a16="http://schemas.microsoft.com/office/drawing/2014/main" val="1337293140"/>
                    </a:ext>
                  </a:extLst>
                </a:gridCol>
                <a:gridCol w="2788920">
                  <a:extLst>
                    <a:ext uri="{9D8B030D-6E8A-4147-A177-3AD203B41FA5}">
                      <a16:colId xmlns:a16="http://schemas.microsoft.com/office/drawing/2014/main" val="983308164"/>
                    </a:ext>
                  </a:extLst>
                </a:gridCol>
                <a:gridCol w="2465247">
                  <a:extLst>
                    <a:ext uri="{9D8B030D-6E8A-4147-A177-3AD203B41FA5}">
                      <a16:colId xmlns:a16="http://schemas.microsoft.com/office/drawing/2014/main" val="1063238209"/>
                    </a:ext>
                  </a:extLst>
                </a:gridCol>
              </a:tblGrid>
              <a:tr h="238511">
                <a:tc>
                  <a:txBody>
                    <a:bodyPr/>
                    <a:lstStyle/>
                    <a:p>
                      <a:pPr algn="ctr">
                        <a:spcBef>
                          <a:spcPts val="600"/>
                        </a:spcBef>
                      </a:pPr>
                      <a:r>
                        <a:rPr lang="en-US" sz="1600" b="1" noProof="0" dirty="0">
                          <a:solidFill>
                            <a:schemeClr val="bg1"/>
                          </a:solidFill>
                          <a:latin typeface="Arial" panose="020B0604020202020204" pitchFamily="34" charset="0"/>
                          <a:cs typeface="Arial" panose="020B0604020202020204" pitchFamily="34" charset="0"/>
                        </a:rPr>
                        <a:t>Technical</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spcBef>
                          <a:spcPts val="600"/>
                        </a:spcBef>
                      </a:pPr>
                      <a:r>
                        <a:rPr lang="en-US" sz="1600" b="1" noProof="0" dirty="0">
                          <a:solidFill>
                            <a:schemeClr val="bg1"/>
                          </a:solidFill>
                          <a:latin typeface="Arial" panose="020B0604020202020204" pitchFamily="34" charset="0"/>
                          <a:cs typeface="Arial" panose="020B0604020202020204" pitchFamily="34" charset="0"/>
                        </a:rPr>
                        <a:t>Operational</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spcBef>
                          <a:spcPts val="600"/>
                        </a:spcBef>
                      </a:pPr>
                      <a:r>
                        <a:rPr lang="en-US" sz="1600" b="1" noProof="0" dirty="0">
                          <a:solidFill>
                            <a:schemeClr val="bg1"/>
                          </a:solidFill>
                          <a:latin typeface="Arial" panose="020B0604020202020204" pitchFamily="34" charset="0"/>
                          <a:cs typeface="Arial" panose="020B0604020202020204" pitchFamily="34" charset="0"/>
                        </a:rPr>
                        <a:t>Management</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29851856"/>
                  </a:ext>
                </a:extLst>
              </a:tr>
              <a:tr h="2352581">
                <a:tc>
                  <a:txBody>
                    <a:bodyPr/>
                    <a:lstStyle/>
                    <a:p>
                      <a:pPr>
                        <a:spcBef>
                          <a:spcPts val="600"/>
                        </a:spcBef>
                      </a:pPr>
                      <a:r>
                        <a:rPr lang="en-US" sz="1600" noProof="0" dirty="0">
                          <a:latin typeface="Arial" panose="020B0604020202020204" pitchFamily="34" charset="0"/>
                          <a:cs typeface="Arial" panose="020B0604020202020204" pitchFamily="34" charset="0"/>
                        </a:rPr>
                        <a:t>Access Control</a:t>
                      </a:r>
                    </a:p>
                    <a:p>
                      <a:pPr>
                        <a:spcBef>
                          <a:spcPts val="600"/>
                        </a:spcBef>
                      </a:pPr>
                      <a:r>
                        <a:rPr lang="en-US" sz="1600" noProof="0" dirty="0">
                          <a:latin typeface="Arial" panose="020B0604020202020204" pitchFamily="34" charset="0"/>
                          <a:cs typeface="Arial" panose="020B0604020202020204" pitchFamily="34" charset="0"/>
                        </a:rPr>
                        <a:t>Audit and Accountability</a:t>
                      </a:r>
                    </a:p>
                    <a:p>
                      <a:pPr>
                        <a:spcBef>
                          <a:spcPts val="600"/>
                        </a:spcBef>
                      </a:pPr>
                      <a:r>
                        <a:rPr lang="en-US" sz="1600" noProof="0" dirty="0">
                          <a:latin typeface="Arial" panose="020B0604020202020204" pitchFamily="34" charset="0"/>
                          <a:cs typeface="Arial" panose="020B0604020202020204" pitchFamily="34" charset="0"/>
                        </a:rPr>
                        <a:t>Identification and Authentication</a:t>
                      </a:r>
                    </a:p>
                    <a:p>
                      <a:pPr marL="182563" indent="-182563">
                        <a:spcBef>
                          <a:spcPts val="600"/>
                        </a:spcBef>
                        <a:tabLst/>
                      </a:pPr>
                      <a:r>
                        <a:rPr lang="en-US" sz="1600" noProof="0" dirty="0">
                          <a:latin typeface="Arial" panose="020B0604020202020204" pitchFamily="34" charset="0"/>
                          <a:cs typeface="Arial" panose="020B0604020202020204" pitchFamily="34" charset="0"/>
                        </a:rPr>
                        <a:t>System and Communication Protection</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spcBef>
                          <a:spcPts val="600"/>
                        </a:spcBef>
                      </a:pPr>
                      <a:r>
                        <a:rPr lang="en-US" sz="1600" noProof="0" dirty="0">
                          <a:latin typeface="Arial" panose="020B0604020202020204" pitchFamily="34" charset="0"/>
                          <a:cs typeface="Arial" panose="020B0604020202020204" pitchFamily="34" charset="0"/>
                        </a:rPr>
                        <a:t>Awareness and Training</a:t>
                      </a:r>
                    </a:p>
                    <a:p>
                      <a:pPr>
                        <a:spcBef>
                          <a:spcPts val="600"/>
                        </a:spcBef>
                      </a:pPr>
                      <a:r>
                        <a:rPr lang="en-US" sz="1600" noProof="0" dirty="0">
                          <a:latin typeface="Arial" panose="020B0604020202020204" pitchFamily="34" charset="0"/>
                          <a:cs typeface="Arial" panose="020B0604020202020204" pitchFamily="34" charset="0"/>
                        </a:rPr>
                        <a:t>Configuration and Management</a:t>
                      </a:r>
                    </a:p>
                    <a:p>
                      <a:pPr>
                        <a:spcBef>
                          <a:spcPts val="600"/>
                        </a:spcBef>
                      </a:pPr>
                      <a:r>
                        <a:rPr lang="en-US" sz="1600" noProof="0" dirty="0">
                          <a:latin typeface="Arial" panose="020B0604020202020204" pitchFamily="34" charset="0"/>
                          <a:cs typeface="Arial" panose="020B0604020202020204" pitchFamily="34" charset="0"/>
                        </a:rPr>
                        <a:t>Contingency Planning</a:t>
                      </a:r>
                    </a:p>
                    <a:p>
                      <a:pPr>
                        <a:spcBef>
                          <a:spcPts val="600"/>
                        </a:spcBef>
                      </a:pPr>
                      <a:r>
                        <a:rPr lang="en-US" sz="1600" noProof="0" dirty="0">
                          <a:latin typeface="Arial" panose="020B0604020202020204" pitchFamily="34" charset="0"/>
                          <a:cs typeface="Arial" panose="020B0604020202020204" pitchFamily="34" charset="0"/>
                        </a:rPr>
                        <a:t>Incident Response</a:t>
                      </a:r>
                    </a:p>
                    <a:p>
                      <a:pPr>
                        <a:spcBef>
                          <a:spcPts val="600"/>
                        </a:spcBef>
                      </a:pPr>
                      <a:r>
                        <a:rPr lang="en-US" sz="1600" noProof="0" dirty="0">
                          <a:latin typeface="Arial" panose="020B0604020202020204" pitchFamily="34" charset="0"/>
                          <a:cs typeface="Arial" panose="020B0604020202020204" pitchFamily="34" charset="0"/>
                        </a:rPr>
                        <a:t>Maintenance</a:t>
                      </a:r>
                    </a:p>
                    <a:p>
                      <a:pPr>
                        <a:spcBef>
                          <a:spcPts val="600"/>
                        </a:spcBef>
                      </a:pPr>
                      <a:r>
                        <a:rPr lang="en-US" sz="1600" noProof="0" dirty="0">
                          <a:latin typeface="Arial" panose="020B0604020202020204" pitchFamily="34" charset="0"/>
                          <a:cs typeface="Arial" panose="020B0604020202020204" pitchFamily="34" charset="0"/>
                        </a:rPr>
                        <a:t>Media Protection</a:t>
                      </a:r>
                    </a:p>
                    <a:p>
                      <a:pPr marL="182563" indent="-182563">
                        <a:spcBef>
                          <a:spcPts val="600"/>
                        </a:spcBef>
                      </a:pPr>
                      <a:r>
                        <a:rPr lang="en-US" sz="1600" noProof="0" dirty="0">
                          <a:latin typeface="Arial" panose="020B0604020202020204" pitchFamily="34" charset="0"/>
                          <a:cs typeface="Arial" panose="020B0604020202020204" pitchFamily="34" charset="0"/>
                        </a:rPr>
                        <a:t>Physical and Environmental Protection</a:t>
                      </a:r>
                    </a:p>
                    <a:p>
                      <a:pPr marL="182563" indent="-182563">
                        <a:spcBef>
                          <a:spcPts val="600"/>
                        </a:spcBef>
                      </a:pPr>
                      <a:r>
                        <a:rPr lang="en-US" sz="1600" noProof="0" dirty="0">
                          <a:latin typeface="Arial" panose="020B0604020202020204" pitchFamily="34" charset="0"/>
                          <a:cs typeface="Arial" panose="020B0604020202020204" pitchFamily="34" charset="0"/>
                        </a:rPr>
                        <a:t>Personnel Security System and Information Integrity</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spcBef>
                          <a:spcPts val="600"/>
                        </a:spcBef>
                      </a:pPr>
                      <a:r>
                        <a:rPr lang="en-US" sz="1600" noProof="0" dirty="0">
                          <a:latin typeface="Arial" panose="020B0604020202020204" pitchFamily="34" charset="0"/>
                          <a:cs typeface="Arial" panose="020B0604020202020204" pitchFamily="34" charset="0"/>
                        </a:rPr>
                        <a:t>Certification, Accreditation and Security Assessment</a:t>
                      </a:r>
                    </a:p>
                    <a:p>
                      <a:pPr>
                        <a:spcBef>
                          <a:spcPts val="600"/>
                        </a:spcBef>
                      </a:pPr>
                      <a:r>
                        <a:rPr lang="en-US" sz="1600" noProof="0" dirty="0">
                          <a:latin typeface="Arial" panose="020B0604020202020204" pitchFamily="34" charset="0"/>
                          <a:cs typeface="Arial" panose="020B0604020202020204" pitchFamily="34" charset="0"/>
                        </a:rPr>
                        <a:t>Planning Risk Assessment</a:t>
                      </a:r>
                    </a:p>
                    <a:p>
                      <a:pPr>
                        <a:spcBef>
                          <a:spcPts val="600"/>
                        </a:spcBef>
                      </a:pPr>
                      <a:r>
                        <a:rPr lang="en-US" sz="1600" noProof="0" dirty="0">
                          <a:latin typeface="Arial" panose="020B0604020202020204" pitchFamily="34" charset="0"/>
                          <a:cs typeface="Arial" panose="020B0604020202020204" pitchFamily="34" charset="0"/>
                        </a:rPr>
                        <a:t>System and Services Acquisition</a:t>
                      </a:r>
                    </a:p>
                  </a:txBody>
                  <a:tcPr marL="93278" marR="9327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551115183"/>
                  </a:ext>
                </a:extLst>
              </a:tr>
            </a:tbl>
          </a:graphicData>
        </a:graphic>
      </p:graphicFrame>
    </p:spTree>
    <p:extLst>
      <p:ext uri="{BB962C8B-B14F-4D97-AF65-F5344CB8AC3E}">
        <p14:creationId xmlns:p14="http://schemas.microsoft.com/office/powerpoint/2010/main" val="255826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Risks and Countermeasures </a:t>
            </a:r>
            <a:r>
              <a:rPr lang="en-US" sz="2800" noProof="0" dirty="0"/>
              <a:t>(1 of 5)</a:t>
            </a:r>
          </a:p>
        </p:txBody>
      </p:sp>
      <p:sp>
        <p:nvSpPr>
          <p:cNvPr id="5" name="Content Placeholder 4">
            <a:extLst>
              <a:ext uri="{FF2B5EF4-FFF2-40B4-BE49-F238E27FC236}">
                <a16:creationId xmlns:a16="http://schemas.microsoft.com/office/drawing/2014/main" id="{AA9B2C2F-34ED-0177-A401-FECBC370F9EE}"/>
              </a:ext>
            </a:extLst>
          </p:cNvPr>
          <p:cNvSpPr>
            <a:spLocks noGrp="1"/>
          </p:cNvSpPr>
          <p:nvPr>
            <p:ph sz="quarter" idx="13"/>
          </p:nvPr>
        </p:nvSpPr>
        <p:spPr>
          <a:xfrm>
            <a:off x="438912" y="1016227"/>
            <a:ext cx="8273288" cy="5191609"/>
          </a:xfrm>
        </p:spPr>
        <p:txBody>
          <a:bodyPr wrap="square" lIns="0" tIns="18000" rIns="0" bIns="18000" anchor="ctr" anchorCtr="0">
            <a:spAutoFit/>
          </a:bodyPr>
          <a:lstStyle/>
          <a:p>
            <a:pPr marL="0" indent="0">
              <a:spcBef>
                <a:spcPts val="600"/>
              </a:spcBef>
              <a:buNone/>
            </a:pPr>
            <a:r>
              <a:rPr lang="en-US" sz="2000" noProof="0" dirty="0">
                <a:latin typeface="Arial" panose="020B0604020202020204" pitchFamily="34" charset="0"/>
                <a:cs typeface="Arial" panose="020B0604020202020204" pitchFamily="34" charset="0"/>
              </a:rPr>
              <a:t>The Cloud Security Alliance lists the following as the top cloud-specific security threats:</a:t>
            </a:r>
          </a:p>
          <a:p>
            <a:pPr marL="342000" indent="-342000">
              <a:spcBef>
                <a:spcPts val="600"/>
              </a:spcBef>
            </a:pPr>
            <a:r>
              <a:rPr lang="en-US" sz="2000" noProof="0" dirty="0">
                <a:latin typeface="Arial" panose="020B0604020202020204" pitchFamily="34" charset="0"/>
                <a:cs typeface="Arial" panose="020B0604020202020204" pitchFamily="34" charset="0"/>
              </a:rPr>
              <a:t>Abuse and nefarious use of cloud computing</a:t>
            </a:r>
          </a:p>
          <a:p>
            <a:pPr marL="828918" lvl="1" indent="-342000"/>
            <a:r>
              <a:rPr lang="en-US" sz="2000" noProof="0" dirty="0">
                <a:latin typeface="Arial" panose="020B0604020202020204" pitchFamily="34" charset="0"/>
                <a:cs typeface="Arial" panose="020B0604020202020204" pitchFamily="34" charset="0"/>
              </a:rPr>
              <a:t>Countermeasures include:</a:t>
            </a:r>
          </a:p>
          <a:p>
            <a:pPr marL="1228968" lvl="2" indent="-342000"/>
            <a:r>
              <a:rPr lang="en-US" sz="2000" noProof="0" dirty="0">
                <a:latin typeface="Arial" panose="020B0604020202020204" pitchFamily="34" charset="0"/>
                <a:cs typeface="Arial" panose="020B0604020202020204" pitchFamily="34" charset="0"/>
              </a:rPr>
              <a:t>Stricter initial registration and validation processes</a:t>
            </a:r>
          </a:p>
          <a:p>
            <a:pPr marL="1228968" lvl="2" indent="-342000"/>
            <a:r>
              <a:rPr lang="en-US" sz="2000" noProof="0" dirty="0">
                <a:latin typeface="Arial" panose="020B0604020202020204" pitchFamily="34" charset="0"/>
                <a:cs typeface="Arial" panose="020B0604020202020204" pitchFamily="34" charset="0"/>
              </a:rPr>
              <a:t>Enhanced credit card fraud monitoring and coordination</a:t>
            </a:r>
          </a:p>
          <a:p>
            <a:pPr marL="1228968" lvl="2" indent="-342000"/>
            <a:r>
              <a:rPr lang="en-US" sz="2000" noProof="0" dirty="0">
                <a:latin typeface="Arial" panose="020B0604020202020204" pitchFamily="34" charset="0"/>
                <a:cs typeface="Arial" panose="020B0604020202020204" pitchFamily="34" charset="0"/>
              </a:rPr>
              <a:t>Comprehensive inspection of customer network traffic</a:t>
            </a:r>
          </a:p>
          <a:p>
            <a:pPr marL="1228968" lvl="2" indent="-342000"/>
            <a:r>
              <a:rPr lang="en-US" sz="2000" noProof="0" dirty="0">
                <a:latin typeface="Arial" panose="020B0604020202020204" pitchFamily="34" charset="0"/>
                <a:cs typeface="Arial" panose="020B0604020202020204" pitchFamily="34" charset="0"/>
              </a:rPr>
              <a:t>Monitoring public blacklists for one’s own network blocks</a:t>
            </a:r>
          </a:p>
          <a:p>
            <a:pPr marL="342000" indent="-342000">
              <a:spcBef>
                <a:spcPts val="600"/>
              </a:spcBef>
            </a:pPr>
            <a:r>
              <a:rPr lang="en-US" sz="2000" noProof="0" dirty="0">
                <a:latin typeface="Arial" panose="020B0604020202020204" pitchFamily="34" charset="0"/>
                <a:cs typeface="Arial" panose="020B0604020202020204" pitchFamily="34" charset="0"/>
              </a:rPr>
              <a:t>Insecure interfaces and </a:t>
            </a:r>
            <a:r>
              <a:rPr lang="en-US" sz="2000" spc="-300" noProof="0" dirty="0">
                <a:latin typeface="Arial" panose="020B0604020202020204" pitchFamily="34" charset="0"/>
                <a:cs typeface="Arial" panose="020B0604020202020204" pitchFamily="34" charset="0"/>
              </a:rPr>
              <a:t>A P I </a:t>
            </a:r>
            <a:r>
              <a:rPr lang="en-US" sz="2000" noProof="0" dirty="0">
                <a:latin typeface="Arial" panose="020B0604020202020204" pitchFamily="34" charset="0"/>
                <a:cs typeface="Arial" panose="020B0604020202020204" pitchFamily="34" charset="0"/>
              </a:rPr>
              <a:t>s</a:t>
            </a:r>
          </a:p>
          <a:p>
            <a:pPr marL="828918" lvl="1" indent="-342000"/>
            <a:r>
              <a:rPr lang="en-US" sz="2000" noProof="0" dirty="0">
                <a:latin typeface="Arial" panose="020B0604020202020204" pitchFamily="34" charset="0"/>
                <a:cs typeface="Arial" panose="020B0604020202020204" pitchFamily="34" charset="0"/>
              </a:rPr>
              <a:t>Countermeasures include:</a:t>
            </a:r>
          </a:p>
          <a:p>
            <a:pPr marL="1228968" lvl="2" indent="-342000"/>
            <a:r>
              <a:rPr lang="en-US" sz="2000" noProof="0" dirty="0">
                <a:latin typeface="Arial" panose="020B0604020202020204" pitchFamily="34" charset="0"/>
                <a:cs typeface="Arial" panose="020B0604020202020204" pitchFamily="34" charset="0"/>
              </a:rPr>
              <a:t>Analyzing the security model of </a:t>
            </a:r>
            <a:r>
              <a:rPr lang="en-US" sz="2000" spc="-300" noProof="0" dirty="0">
                <a:latin typeface="Arial" panose="020B0604020202020204" pitchFamily="34" charset="0"/>
                <a:cs typeface="Arial" panose="020B0604020202020204" pitchFamily="34" charset="0"/>
              </a:rPr>
              <a:t>C S </a:t>
            </a:r>
            <a:r>
              <a:rPr lang="en-US" sz="2000" noProof="0" dirty="0">
                <a:latin typeface="Arial" panose="020B0604020202020204" pitchFamily="34" charset="0"/>
                <a:cs typeface="Arial" panose="020B0604020202020204" pitchFamily="34" charset="0"/>
              </a:rPr>
              <a:t>P interfaces</a:t>
            </a:r>
          </a:p>
          <a:p>
            <a:pPr marL="1228968" lvl="2" indent="-342000"/>
            <a:r>
              <a:rPr lang="en-US" sz="2000" noProof="0" dirty="0">
                <a:latin typeface="Arial" panose="020B0604020202020204" pitchFamily="34" charset="0"/>
                <a:cs typeface="Arial" panose="020B0604020202020204" pitchFamily="34" charset="0"/>
              </a:rPr>
              <a:t>Ensuring that strong authentication and access controls are implemented in concert with encrypted transmission</a:t>
            </a:r>
          </a:p>
          <a:p>
            <a:pPr marL="1228968" lvl="2" indent="-342000"/>
            <a:r>
              <a:rPr lang="en-US" sz="2000" noProof="0" dirty="0">
                <a:latin typeface="Arial" panose="020B0604020202020204" pitchFamily="34" charset="0"/>
                <a:cs typeface="Arial" panose="020B0604020202020204" pitchFamily="34" charset="0"/>
              </a:rPr>
              <a:t>Understanding the dependency chain associated with the </a:t>
            </a:r>
            <a:r>
              <a:rPr lang="en-US" sz="2000" spc="-300" noProof="0" dirty="0">
                <a:latin typeface="Arial" panose="020B0604020202020204" pitchFamily="34" charset="0"/>
                <a:cs typeface="Arial" panose="020B0604020202020204" pitchFamily="34" charset="0"/>
              </a:rPr>
              <a:t>A P </a:t>
            </a:r>
            <a:r>
              <a:rPr lang="en-US" sz="2000" noProof="0" dirty="0">
                <a:latin typeface="Arial" panose="020B0604020202020204" pitchFamily="34" charset="0"/>
                <a:cs typeface="Arial" panose="020B0604020202020204" pitchFamily="34" charset="0"/>
              </a:rPr>
              <a:t>I</a:t>
            </a:r>
          </a:p>
        </p:txBody>
      </p:sp>
    </p:spTree>
    <p:extLst>
      <p:ext uri="{BB962C8B-B14F-4D97-AF65-F5344CB8AC3E}">
        <p14:creationId xmlns:p14="http://schemas.microsoft.com/office/powerpoint/2010/main" val="1632197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Risks and Countermeasures </a:t>
            </a:r>
            <a:r>
              <a:rPr lang="en-US" sz="2800" noProof="0" dirty="0"/>
              <a:t>(2 of 5)</a:t>
            </a:r>
          </a:p>
        </p:txBody>
      </p:sp>
      <p:sp>
        <p:nvSpPr>
          <p:cNvPr id="3" name="Content Placeholder 2"/>
          <p:cNvSpPr>
            <a:spLocks noGrp="1"/>
          </p:cNvSpPr>
          <p:nvPr>
            <p:ph sz="quarter" idx="13"/>
          </p:nvPr>
        </p:nvSpPr>
        <p:spPr>
          <a:xfrm>
            <a:off x="438913" y="1028490"/>
            <a:ext cx="8273288" cy="2883285"/>
          </a:xfrm>
        </p:spPr>
        <p:txBody>
          <a:bodyPr wrap="square" lIns="0" tIns="18000" rIns="0" bIns="18000" anchor="ctr" anchorCtr="0">
            <a:spAutoFit/>
          </a:bodyPr>
          <a:lstStyle/>
          <a:p>
            <a:pPr marL="342000" indent="-342000">
              <a:spcBef>
                <a:spcPts val="600"/>
              </a:spcBef>
            </a:pPr>
            <a:r>
              <a:rPr lang="en-US" sz="2000" noProof="0" dirty="0">
                <a:latin typeface="Arial" panose="020B0604020202020204" pitchFamily="34" charset="0"/>
                <a:cs typeface="Arial" panose="020B0604020202020204" pitchFamily="34" charset="0"/>
              </a:rPr>
              <a:t>Malicious insiders</a:t>
            </a:r>
          </a:p>
          <a:p>
            <a:pPr marL="828918" lvl="1" indent="-342000"/>
            <a:r>
              <a:rPr lang="en-US" sz="2000" noProof="0" dirty="0">
                <a:latin typeface="Arial" panose="020B0604020202020204" pitchFamily="34" charset="0"/>
                <a:cs typeface="Arial" panose="020B0604020202020204" pitchFamily="34" charset="0"/>
              </a:rPr>
              <a:t>Countermeasures include:</a:t>
            </a:r>
          </a:p>
          <a:p>
            <a:pPr marL="1228968" lvl="2" indent="-342000"/>
            <a:r>
              <a:rPr lang="en-US" sz="2000" noProof="0" dirty="0">
                <a:latin typeface="Arial" panose="020B0604020202020204" pitchFamily="34" charset="0"/>
                <a:cs typeface="Arial" panose="020B0604020202020204" pitchFamily="34" charset="0"/>
              </a:rPr>
              <a:t>Enforce strict supply chain management and conduct a comprehensive supplier assessment</a:t>
            </a:r>
          </a:p>
          <a:p>
            <a:pPr marL="1228968" lvl="2" indent="-342000"/>
            <a:r>
              <a:rPr lang="en-US" sz="2000" noProof="0" dirty="0">
                <a:latin typeface="Arial" panose="020B0604020202020204" pitchFamily="34" charset="0"/>
                <a:cs typeface="Arial" panose="020B0604020202020204" pitchFamily="34" charset="0"/>
              </a:rPr>
              <a:t>Specify human resource requirements as part of legal contract</a:t>
            </a:r>
          </a:p>
          <a:p>
            <a:pPr marL="1228968" lvl="2" indent="-342000"/>
            <a:r>
              <a:rPr lang="en-US" sz="2000" noProof="0" dirty="0">
                <a:latin typeface="Arial" panose="020B0604020202020204" pitchFamily="34" charset="0"/>
                <a:cs typeface="Arial" panose="020B0604020202020204" pitchFamily="34" charset="0"/>
              </a:rPr>
              <a:t>Require transparency into overall information security and management practices, as well as compliance reporting</a:t>
            </a:r>
          </a:p>
          <a:p>
            <a:pPr marL="1228968" lvl="2" indent="-342000"/>
            <a:r>
              <a:rPr lang="en-US" sz="2000" noProof="0" dirty="0">
                <a:latin typeface="Arial" panose="020B0604020202020204" pitchFamily="34" charset="0"/>
                <a:cs typeface="Arial" panose="020B0604020202020204" pitchFamily="34" charset="0"/>
              </a:rPr>
              <a:t>Determine security breach notification processes</a:t>
            </a:r>
          </a:p>
        </p:txBody>
      </p:sp>
    </p:spTree>
    <p:extLst>
      <p:ext uri="{BB962C8B-B14F-4D97-AF65-F5344CB8AC3E}">
        <p14:creationId xmlns:p14="http://schemas.microsoft.com/office/powerpoint/2010/main" val="497954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57940"/>
            <a:ext cx="8273288" cy="590349"/>
          </a:xfrm>
        </p:spPr>
        <p:txBody>
          <a:bodyPr wrap="square" lIns="0" tIns="18000" rIns="0" bIns="18000" anchor="ctr" anchorCtr="0">
            <a:spAutoFit/>
          </a:bodyPr>
          <a:lstStyle/>
          <a:p>
            <a:r>
              <a:rPr lang="en-US" noProof="0" dirty="0"/>
              <a:t>Risks and Countermeasures </a:t>
            </a:r>
            <a:r>
              <a:rPr lang="en-US" sz="2800" noProof="0" dirty="0"/>
              <a:t>(3 of 5)</a:t>
            </a:r>
          </a:p>
        </p:txBody>
      </p:sp>
      <p:sp>
        <p:nvSpPr>
          <p:cNvPr id="3" name="Content Placeholder 2"/>
          <p:cNvSpPr>
            <a:spLocks noGrp="1"/>
          </p:cNvSpPr>
          <p:nvPr>
            <p:ph sz="quarter" idx="13"/>
          </p:nvPr>
        </p:nvSpPr>
        <p:spPr>
          <a:xfrm>
            <a:off x="438912" y="971897"/>
            <a:ext cx="8273288" cy="4929999"/>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Shared technology issues</a:t>
            </a:r>
          </a:p>
          <a:p>
            <a:pPr marL="828918" lvl="1" indent="-342000"/>
            <a:r>
              <a:rPr lang="en-US" noProof="0" dirty="0">
                <a:latin typeface="Arial" panose="020B0604020202020204" pitchFamily="34" charset="0"/>
                <a:cs typeface="Arial" panose="020B0604020202020204" pitchFamily="34" charset="0"/>
              </a:rPr>
              <a:t>Countermeasures include:</a:t>
            </a:r>
          </a:p>
          <a:p>
            <a:pPr marL="1228968" lvl="2" indent="-342000"/>
            <a:r>
              <a:rPr lang="en-US" noProof="0" dirty="0">
                <a:latin typeface="Arial" panose="020B0604020202020204" pitchFamily="34" charset="0"/>
                <a:cs typeface="Arial" panose="020B0604020202020204" pitchFamily="34" charset="0"/>
              </a:rPr>
              <a:t>Implement security best practices for installation/configuration</a:t>
            </a:r>
          </a:p>
          <a:p>
            <a:pPr marL="1228968" lvl="2" indent="-342000"/>
            <a:r>
              <a:rPr lang="en-US" noProof="0" dirty="0">
                <a:latin typeface="Arial" panose="020B0604020202020204" pitchFamily="34" charset="0"/>
                <a:cs typeface="Arial" panose="020B0604020202020204" pitchFamily="34" charset="0"/>
              </a:rPr>
              <a:t>Monitor environment for unauthorized changes/activity</a:t>
            </a:r>
          </a:p>
          <a:p>
            <a:pPr marL="1228968" lvl="2" indent="-342000"/>
            <a:r>
              <a:rPr lang="en-US" noProof="0" dirty="0">
                <a:latin typeface="Arial" panose="020B0604020202020204" pitchFamily="34" charset="0"/>
                <a:cs typeface="Arial" panose="020B0604020202020204" pitchFamily="34" charset="0"/>
              </a:rPr>
              <a:t>Promote strong authentication and access control for administrative access and operations</a:t>
            </a:r>
          </a:p>
          <a:p>
            <a:pPr marL="1228968" lvl="2" indent="-342000"/>
            <a:r>
              <a:rPr lang="en-US" noProof="0" dirty="0">
                <a:latin typeface="Arial" panose="020B0604020202020204" pitchFamily="34" charset="0"/>
                <a:cs typeface="Arial" panose="020B0604020202020204" pitchFamily="34" charset="0"/>
              </a:rPr>
              <a:t>Enforce </a:t>
            </a:r>
            <a:r>
              <a:rPr lang="en-US" spc="-300" noProof="0" dirty="0">
                <a:latin typeface="Arial" panose="020B0604020202020204" pitchFamily="34" charset="0"/>
                <a:cs typeface="Arial" panose="020B0604020202020204" pitchFamily="34" charset="0"/>
              </a:rPr>
              <a:t>S L A </a:t>
            </a:r>
            <a:r>
              <a:rPr lang="en-US" noProof="0" dirty="0">
                <a:latin typeface="Arial" panose="020B0604020202020204" pitchFamily="34" charset="0"/>
                <a:cs typeface="Arial" panose="020B0604020202020204" pitchFamily="34" charset="0"/>
              </a:rPr>
              <a:t>s for patching and vulnerability remediation</a:t>
            </a:r>
          </a:p>
          <a:p>
            <a:pPr marL="1228968" lvl="2" indent="-342000"/>
            <a:r>
              <a:rPr lang="en-US" noProof="0" dirty="0">
                <a:latin typeface="Arial" panose="020B0604020202020204" pitchFamily="34" charset="0"/>
                <a:cs typeface="Arial" panose="020B0604020202020204" pitchFamily="34" charset="0"/>
              </a:rPr>
              <a:t>Conduct vulnerability scanning and configuration audits</a:t>
            </a:r>
          </a:p>
        </p:txBody>
      </p:sp>
    </p:spTree>
    <p:extLst>
      <p:ext uri="{BB962C8B-B14F-4D97-AF65-F5344CB8AC3E}">
        <p14:creationId xmlns:p14="http://schemas.microsoft.com/office/powerpoint/2010/main" val="234440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000" y="162000"/>
            <a:ext cx="8262200" cy="590349"/>
          </a:xfrm>
        </p:spPr>
        <p:txBody>
          <a:bodyPr wrap="square" lIns="0" tIns="18000" rIns="0" bIns="18000" anchor="ctr" anchorCtr="0">
            <a:spAutoFit/>
          </a:bodyPr>
          <a:lstStyle/>
          <a:p>
            <a:r>
              <a:rPr lang="en-US" noProof="0" dirty="0"/>
              <a:t>Figure 13.1</a:t>
            </a:r>
          </a:p>
        </p:txBody>
      </p:sp>
      <p:sp>
        <p:nvSpPr>
          <p:cNvPr id="7" name="Content Placeholder 6">
            <a:extLst>
              <a:ext uri="{FF2B5EF4-FFF2-40B4-BE49-F238E27FC236}">
                <a16:creationId xmlns:a16="http://schemas.microsoft.com/office/drawing/2014/main" id="{D61F5C14-3412-65AB-7476-2579FBC4B36A}"/>
              </a:ext>
            </a:extLst>
          </p:cNvPr>
          <p:cNvSpPr>
            <a:spLocks noGrp="1"/>
          </p:cNvSpPr>
          <p:nvPr>
            <p:ph sz="quarter" idx="13"/>
          </p:nvPr>
        </p:nvSpPr>
        <p:spPr>
          <a:xfrm>
            <a:off x="446048" y="990936"/>
            <a:ext cx="8266151" cy="405683"/>
          </a:xfrm>
        </p:spPr>
        <p:txBody>
          <a:bodyPr wrap="square" lIns="0" tIns="18000" rIns="0" bIns="18000" anchor="ctr" anchorCtr="0">
            <a:spAutoFit/>
          </a:bodyPr>
          <a:lstStyle/>
          <a:p>
            <a:pPr marL="432" indent="0">
              <a:buNone/>
            </a:pPr>
            <a:r>
              <a:rPr lang="en-US" noProof="0" dirty="0">
                <a:latin typeface="Arial" panose="020B0604020202020204" pitchFamily="34" charset="0"/>
                <a:cs typeface="Arial" panose="020B0604020202020204" pitchFamily="34" charset="0"/>
              </a:rPr>
              <a:t>Cloud Computing Elements</a:t>
            </a:r>
          </a:p>
        </p:txBody>
      </p:sp>
      <p:pic>
        <p:nvPicPr>
          <p:cNvPr id="9" name="Picture 8" descr="The figure illustrates a diagram representing cloud computing elements.&#10;Long description is available in notes, press F6.">
            <a:extLst>
              <a:ext uri="{FF2B5EF4-FFF2-40B4-BE49-F238E27FC236}">
                <a16:creationId xmlns:a16="http://schemas.microsoft.com/office/drawing/2014/main" id="{8D4DE278-E764-FAB3-18DE-8A7AE43E34D0}"/>
              </a:ext>
            </a:extLst>
          </p:cNvPr>
          <p:cNvPicPr>
            <a:picLocks noChangeAspect="1"/>
          </p:cNvPicPr>
          <p:nvPr/>
        </p:nvPicPr>
        <p:blipFill>
          <a:blip r:embed="rId3"/>
          <a:stretch>
            <a:fillRect/>
          </a:stretch>
        </p:blipFill>
        <p:spPr>
          <a:xfrm>
            <a:off x="1385319" y="1522663"/>
            <a:ext cx="6395665" cy="4749372"/>
          </a:xfrm>
          <a:prstGeom prst="rect">
            <a:avLst/>
          </a:prstGeom>
        </p:spPr>
      </p:pic>
    </p:spTree>
    <p:extLst>
      <p:ext uri="{BB962C8B-B14F-4D97-AF65-F5344CB8AC3E}">
        <p14:creationId xmlns:p14="http://schemas.microsoft.com/office/powerpoint/2010/main" val="1348958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Risks and Countermeasures </a:t>
            </a:r>
            <a:r>
              <a:rPr lang="en-US" sz="2800" noProof="0" dirty="0"/>
              <a:t>(4 of 5)</a:t>
            </a:r>
          </a:p>
        </p:txBody>
      </p:sp>
      <p:sp>
        <p:nvSpPr>
          <p:cNvPr id="3" name="Content Placeholder 2"/>
          <p:cNvSpPr>
            <a:spLocks noGrp="1"/>
          </p:cNvSpPr>
          <p:nvPr>
            <p:ph sz="quarter" idx="13"/>
          </p:nvPr>
        </p:nvSpPr>
        <p:spPr>
          <a:xfrm>
            <a:off x="438912" y="1041814"/>
            <a:ext cx="8273288" cy="4760722"/>
          </a:xfrm>
        </p:spPr>
        <p:txBody>
          <a:bodyPr wrap="square" lIns="0" tIns="18000" rIns="0" bIns="18000" anchor="ctr" anchorCtr="0">
            <a:spAutoFit/>
          </a:bodyPr>
          <a:lstStyle/>
          <a:p>
            <a:pPr marL="342000" indent="-342000">
              <a:spcBef>
                <a:spcPts val="600"/>
              </a:spcBef>
            </a:pPr>
            <a:r>
              <a:rPr lang="en-US" sz="1800" noProof="0" dirty="0">
                <a:latin typeface="Arial" panose="020B0604020202020204" pitchFamily="34" charset="0"/>
                <a:cs typeface="Arial" panose="020B0604020202020204" pitchFamily="34" charset="0"/>
              </a:rPr>
              <a:t>Data loss or leakage</a:t>
            </a:r>
          </a:p>
          <a:p>
            <a:pPr marL="828918" lvl="1" indent="-342000"/>
            <a:r>
              <a:rPr lang="en-US" sz="1800" noProof="0" dirty="0">
                <a:latin typeface="Arial" panose="020B0604020202020204" pitchFamily="34" charset="0"/>
                <a:cs typeface="Arial" panose="020B0604020202020204" pitchFamily="34" charset="0"/>
              </a:rPr>
              <a:t>Countermeasures include:</a:t>
            </a:r>
          </a:p>
          <a:p>
            <a:pPr marL="1228968" lvl="2" indent="-342000"/>
            <a:r>
              <a:rPr lang="en-US" sz="1800" noProof="0" dirty="0">
                <a:latin typeface="Arial" panose="020B0604020202020204" pitchFamily="34" charset="0"/>
                <a:cs typeface="Arial" panose="020B0604020202020204" pitchFamily="34" charset="0"/>
              </a:rPr>
              <a:t>Implement strong </a:t>
            </a:r>
            <a:r>
              <a:rPr lang="en-US" sz="1800" spc="-280" noProof="0" dirty="0">
                <a:latin typeface="Arial" panose="020B0604020202020204" pitchFamily="34" charset="0"/>
                <a:cs typeface="Arial" panose="020B0604020202020204" pitchFamily="34" charset="0"/>
              </a:rPr>
              <a:t>A P </a:t>
            </a:r>
            <a:r>
              <a:rPr lang="en-US" sz="1800" noProof="0" dirty="0">
                <a:latin typeface="Arial" panose="020B0604020202020204" pitchFamily="34" charset="0"/>
                <a:cs typeface="Arial" panose="020B0604020202020204" pitchFamily="34" charset="0"/>
              </a:rPr>
              <a:t>I access control</a:t>
            </a:r>
          </a:p>
          <a:p>
            <a:pPr marL="1228968" lvl="2" indent="-342000"/>
            <a:r>
              <a:rPr lang="en-US" sz="1800" noProof="0" dirty="0">
                <a:latin typeface="Arial" panose="020B0604020202020204" pitchFamily="34" charset="0"/>
                <a:cs typeface="Arial" panose="020B0604020202020204" pitchFamily="34" charset="0"/>
              </a:rPr>
              <a:t>Encrypt and protect integrity of data in transit and at rest</a:t>
            </a:r>
          </a:p>
          <a:p>
            <a:pPr marL="1228968" lvl="2" indent="-342000"/>
            <a:r>
              <a:rPr lang="en-US" sz="1800" noProof="0" dirty="0">
                <a:latin typeface="Arial" panose="020B0604020202020204" pitchFamily="34" charset="0"/>
                <a:cs typeface="Arial" panose="020B0604020202020204" pitchFamily="34" charset="0"/>
              </a:rPr>
              <a:t>Analyze data protection at both design and run time</a:t>
            </a:r>
          </a:p>
          <a:p>
            <a:pPr marL="1228968" lvl="2" indent="-342000"/>
            <a:r>
              <a:rPr lang="en-US" sz="1800" noProof="0" dirty="0">
                <a:latin typeface="Arial" panose="020B0604020202020204" pitchFamily="34" charset="0"/>
                <a:cs typeface="Arial" panose="020B0604020202020204" pitchFamily="34" charset="0"/>
              </a:rPr>
              <a:t>Implement strong key generation, storage and management, and destruction practices</a:t>
            </a:r>
          </a:p>
          <a:p>
            <a:pPr marL="342000" indent="-342000">
              <a:spcBef>
                <a:spcPts val="600"/>
              </a:spcBef>
            </a:pPr>
            <a:r>
              <a:rPr lang="en-US" sz="1800" noProof="0" dirty="0">
                <a:latin typeface="Arial" panose="020B0604020202020204" pitchFamily="34" charset="0"/>
                <a:cs typeface="Arial" panose="020B0604020202020204" pitchFamily="34" charset="0"/>
              </a:rPr>
              <a:t>Account or service hijacking</a:t>
            </a:r>
          </a:p>
          <a:p>
            <a:pPr marL="828918" lvl="1" indent="-342000"/>
            <a:r>
              <a:rPr lang="en-US" sz="1800" noProof="0" dirty="0">
                <a:latin typeface="Arial" panose="020B0604020202020204" pitchFamily="34" charset="0"/>
                <a:cs typeface="Arial" panose="020B0604020202020204" pitchFamily="34" charset="0"/>
              </a:rPr>
              <a:t>Countermeasures include:</a:t>
            </a:r>
          </a:p>
          <a:p>
            <a:pPr marL="1228968" lvl="2" indent="-342000"/>
            <a:r>
              <a:rPr lang="en-US" sz="1800" noProof="0" dirty="0">
                <a:latin typeface="Arial" panose="020B0604020202020204" pitchFamily="34" charset="0"/>
                <a:cs typeface="Arial" panose="020B0604020202020204" pitchFamily="34" charset="0"/>
              </a:rPr>
              <a:t>Prohibit the sharing of account credentials between users and services</a:t>
            </a:r>
          </a:p>
          <a:p>
            <a:pPr marL="1228968" lvl="2" indent="-342000"/>
            <a:r>
              <a:rPr lang="en-US" sz="1800" noProof="0" dirty="0">
                <a:latin typeface="Arial" panose="020B0604020202020204" pitchFamily="34" charset="0"/>
                <a:cs typeface="Arial" panose="020B0604020202020204" pitchFamily="34" charset="0"/>
              </a:rPr>
              <a:t>Leverage strong two-factor authentication techniques where possible</a:t>
            </a:r>
          </a:p>
          <a:p>
            <a:pPr marL="1228968" lvl="2" indent="-342000"/>
            <a:r>
              <a:rPr lang="en-US" sz="1800" noProof="0" dirty="0">
                <a:latin typeface="Arial" panose="020B0604020202020204" pitchFamily="34" charset="0"/>
                <a:cs typeface="Arial" panose="020B0604020202020204" pitchFamily="34" charset="0"/>
              </a:rPr>
              <a:t>Employ proactive monitoring to detect unauthorized activity</a:t>
            </a:r>
          </a:p>
          <a:p>
            <a:pPr marL="1228968" lvl="2" indent="-342000"/>
            <a:r>
              <a:rPr lang="en-US" sz="1800" noProof="0" dirty="0">
                <a:latin typeface="Arial" panose="020B0604020202020204" pitchFamily="34" charset="0"/>
                <a:cs typeface="Arial" panose="020B0604020202020204" pitchFamily="34" charset="0"/>
              </a:rPr>
              <a:t>Understand </a:t>
            </a:r>
            <a:r>
              <a:rPr lang="en-US" sz="1800" spc="-280" noProof="0" dirty="0">
                <a:latin typeface="Arial" panose="020B0604020202020204" pitchFamily="34" charset="0"/>
                <a:cs typeface="Arial" panose="020B0604020202020204" pitchFamily="34" charset="0"/>
              </a:rPr>
              <a:t>C S </a:t>
            </a:r>
            <a:r>
              <a:rPr lang="en-US" sz="1800" noProof="0" dirty="0">
                <a:latin typeface="Arial" panose="020B0604020202020204" pitchFamily="34" charset="0"/>
                <a:cs typeface="Arial" panose="020B0604020202020204" pitchFamily="34" charset="0"/>
              </a:rPr>
              <a:t>P security policies and </a:t>
            </a:r>
            <a:r>
              <a:rPr lang="en-US" sz="1800" spc="-280" noProof="0" dirty="0">
                <a:latin typeface="Arial" panose="020B0604020202020204" pitchFamily="34" charset="0"/>
                <a:cs typeface="Arial" panose="020B0604020202020204" pitchFamily="34" charset="0"/>
              </a:rPr>
              <a:t>S L A </a:t>
            </a:r>
            <a:r>
              <a:rPr lang="en-US" sz="1800" noProof="0" dirty="0">
                <a:latin typeface="Arial" panose="020B0604020202020204" pitchFamily="34" charset="0"/>
                <a:cs typeface="Arial" panose="020B0604020202020204" pitchFamily="34" charset="0"/>
              </a:rPr>
              <a:t>s</a:t>
            </a:r>
          </a:p>
        </p:txBody>
      </p:sp>
      <p:pic>
        <p:nvPicPr>
          <p:cNvPr id="5" name="Picture 4">
            <a:hlinkClick r:id="rId3"/>
            <a:extLst>
              <a:ext uri="{FF2B5EF4-FFF2-40B4-BE49-F238E27FC236}">
                <a16:creationId xmlns:a16="http://schemas.microsoft.com/office/drawing/2014/main" id="{901227E6-16FC-45D3-8ACB-10D7CA5D8768}"/>
              </a:ext>
            </a:extLst>
          </p:cNvPr>
          <p:cNvPicPr>
            <a:picLocks noChangeAspect="1"/>
          </p:cNvPicPr>
          <p:nvPr/>
        </p:nvPicPr>
        <p:blipFill>
          <a:blip r:embed="rId4"/>
          <a:stretch>
            <a:fillRect/>
          </a:stretch>
        </p:blipFill>
        <p:spPr>
          <a:xfrm>
            <a:off x="721461" y="5826018"/>
            <a:ext cx="7701077" cy="302745"/>
          </a:xfrm>
          <a:prstGeom prst="rect">
            <a:avLst/>
          </a:prstGeom>
        </p:spPr>
      </p:pic>
    </p:spTree>
    <p:extLst>
      <p:ext uri="{BB962C8B-B14F-4D97-AF65-F5344CB8AC3E}">
        <p14:creationId xmlns:p14="http://schemas.microsoft.com/office/powerpoint/2010/main" val="416983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29600" cy="590349"/>
          </a:xfrm>
        </p:spPr>
        <p:txBody>
          <a:bodyPr lIns="0" tIns="18000" rIns="0" bIns="18000" anchor="ctr" anchorCtr="0">
            <a:spAutoFit/>
          </a:bodyPr>
          <a:lstStyle/>
          <a:p>
            <a:r>
              <a:rPr lang="en-US" noProof="0" dirty="0"/>
              <a:t>Risks and Countermeasures </a:t>
            </a:r>
            <a:r>
              <a:rPr lang="en-US" sz="2800" noProof="0" dirty="0"/>
              <a:t>(5 of 5)</a:t>
            </a:r>
          </a:p>
        </p:txBody>
      </p:sp>
      <p:sp>
        <p:nvSpPr>
          <p:cNvPr id="3" name="Content Placeholder 2"/>
          <p:cNvSpPr>
            <a:spLocks noGrp="1"/>
          </p:cNvSpPr>
          <p:nvPr>
            <p:ph sz="quarter" idx="13"/>
          </p:nvPr>
        </p:nvSpPr>
        <p:spPr>
          <a:xfrm>
            <a:off x="438912" y="797874"/>
            <a:ext cx="8273288" cy="2560119"/>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Unknown risk profile (since </a:t>
            </a:r>
            <a:r>
              <a:rPr lang="en-US" sz="2400" b="0" i="0" u="none" strike="noStrike" kern="1200" cap="none" dirty="0">
                <a:solidFill>
                  <a:schemeClr val="tx1"/>
                </a:solidFill>
                <a:effectLst/>
                <a:latin typeface="Arial" pitchFamily="-109" charset="0"/>
                <a:ea typeface="Arial"/>
                <a:cs typeface="Arial"/>
                <a:sym typeface="Arial"/>
              </a:rPr>
              <a:t>client cedes control to the cloud provider </a:t>
            </a:r>
            <a:r>
              <a:rPr lang="en-US" noProof="0" dirty="0">
                <a:latin typeface="Arial" panose="020B0604020202020204" pitchFamily="34" charset="0"/>
                <a:cs typeface="Arial" panose="020B0604020202020204" pitchFamily="34" charset="0"/>
              </a:rPr>
              <a:t>)</a:t>
            </a:r>
          </a:p>
          <a:p>
            <a:pPr marL="828918" lvl="1" indent="-342000"/>
            <a:r>
              <a:rPr lang="en-US" noProof="0" dirty="0">
                <a:latin typeface="Arial" panose="020B0604020202020204" pitchFamily="34" charset="0"/>
                <a:cs typeface="Arial" panose="020B0604020202020204" pitchFamily="34" charset="0"/>
              </a:rPr>
              <a:t>Countermeasures include:</a:t>
            </a:r>
          </a:p>
          <a:p>
            <a:pPr marL="1228968" lvl="2" indent="-342000"/>
            <a:r>
              <a:rPr lang="en-US" noProof="0" dirty="0">
                <a:latin typeface="Arial" panose="020B0604020202020204" pitchFamily="34" charset="0"/>
                <a:cs typeface="Arial" panose="020B0604020202020204" pitchFamily="34" charset="0"/>
              </a:rPr>
              <a:t>Disclosure of applicable logs and data</a:t>
            </a:r>
          </a:p>
          <a:p>
            <a:pPr marL="1228968" lvl="2" indent="-342000"/>
            <a:r>
              <a:rPr lang="en-US" noProof="0" dirty="0">
                <a:latin typeface="Arial" panose="020B0604020202020204" pitchFamily="34" charset="0"/>
                <a:cs typeface="Arial" panose="020B0604020202020204" pitchFamily="34" charset="0"/>
              </a:rPr>
              <a:t>Partial/full disclosure of infrastructure details</a:t>
            </a:r>
          </a:p>
          <a:p>
            <a:pPr marL="1228968" lvl="2" indent="-342000"/>
            <a:r>
              <a:rPr lang="en-US" noProof="0" dirty="0">
                <a:latin typeface="Arial" panose="020B0604020202020204" pitchFamily="34" charset="0"/>
                <a:cs typeface="Arial" panose="020B0604020202020204" pitchFamily="34" charset="0"/>
              </a:rPr>
              <a:t>Monitoring and alerting on necessary information</a:t>
            </a:r>
          </a:p>
        </p:txBody>
      </p:sp>
      <p:sp>
        <p:nvSpPr>
          <p:cNvPr id="4" name="TextBox 3">
            <a:extLst>
              <a:ext uri="{FF2B5EF4-FFF2-40B4-BE49-F238E27FC236}">
                <a16:creationId xmlns:a16="http://schemas.microsoft.com/office/drawing/2014/main" id="{D599B866-FC75-6FAD-A3D6-5AFEAF721E6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pic>
        <p:nvPicPr>
          <p:cNvPr id="6" name="Picture 5">
            <a:hlinkClick r:id="rId3"/>
            <a:extLst>
              <a:ext uri="{FF2B5EF4-FFF2-40B4-BE49-F238E27FC236}">
                <a16:creationId xmlns:a16="http://schemas.microsoft.com/office/drawing/2014/main" id="{632215D6-5796-8BF4-1176-8004231F454B}"/>
              </a:ext>
            </a:extLst>
          </p:cNvPr>
          <p:cNvPicPr>
            <a:picLocks noChangeAspect="1"/>
          </p:cNvPicPr>
          <p:nvPr/>
        </p:nvPicPr>
        <p:blipFill>
          <a:blip r:embed="rId4"/>
          <a:stretch>
            <a:fillRect/>
          </a:stretch>
        </p:blipFill>
        <p:spPr>
          <a:xfrm>
            <a:off x="1072997" y="3589584"/>
            <a:ext cx="5931205" cy="673135"/>
          </a:xfrm>
          <a:prstGeom prst="rect">
            <a:avLst/>
          </a:prstGeom>
        </p:spPr>
      </p:pic>
      <p:pic>
        <p:nvPicPr>
          <p:cNvPr id="8" name="Picture 7">
            <a:hlinkClick r:id="rId5"/>
            <a:extLst>
              <a:ext uri="{FF2B5EF4-FFF2-40B4-BE49-F238E27FC236}">
                <a16:creationId xmlns:a16="http://schemas.microsoft.com/office/drawing/2014/main" id="{11B53133-9D14-9541-F590-5CF5BF3767F2}"/>
              </a:ext>
            </a:extLst>
          </p:cNvPr>
          <p:cNvPicPr>
            <a:picLocks noChangeAspect="1"/>
          </p:cNvPicPr>
          <p:nvPr/>
        </p:nvPicPr>
        <p:blipFill>
          <a:blip r:embed="rId6"/>
          <a:stretch>
            <a:fillRect/>
          </a:stretch>
        </p:blipFill>
        <p:spPr>
          <a:xfrm>
            <a:off x="1072997" y="4596702"/>
            <a:ext cx="7394801" cy="744299"/>
          </a:xfrm>
          <a:prstGeom prst="rect">
            <a:avLst/>
          </a:prstGeom>
        </p:spPr>
      </p:pic>
    </p:spTree>
    <p:extLst>
      <p:ext uri="{BB962C8B-B14F-4D97-AF65-F5344CB8AC3E}">
        <p14:creationId xmlns:p14="http://schemas.microsoft.com/office/powerpoint/2010/main" val="1204395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B245EB-4BB6-4EFA-BFF0-959A019DA106}"/>
              </a:ext>
            </a:extLst>
          </p:cNvPr>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Data Protection in the Cloud </a:t>
            </a:r>
            <a:r>
              <a:rPr lang="en-US" sz="2800" noProof="0" dirty="0"/>
              <a:t>(1 of 2)</a:t>
            </a:r>
          </a:p>
        </p:txBody>
      </p:sp>
      <p:pic>
        <p:nvPicPr>
          <p:cNvPr id="14" name="Picture 13" descr="Many shaded solid circles are placed over each other producing many overlapping regions.">
            <a:extLst>
              <a:ext uri="{FF2B5EF4-FFF2-40B4-BE49-F238E27FC236}">
                <a16:creationId xmlns:a16="http://schemas.microsoft.com/office/drawing/2014/main" id="{F54011E2-42C4-5671-74D1-82C23A43A404}"/>
              </a:ext>
            </a:extLst>
          </p:cNvPr>
          <p:cNvPicPr>
            <a:picLocks noChangeAspect="1"/>
          </p:cNvPicPr>
          <p:nvPr/>
        </p:nvPicPr>
        <p:blipFill>
          <a:blip r:embed="rId3"/>
          <a:stretch>
            <a:fillRect/>
          </a:stretch>
        </p:blipFill>
        <p:spPr>
          <a:xfrm>
            <a:off x="3283155" y="2541937"/>
            <a:ext cx="2595977" cy="2761677"/>
          </a:xfrm>
          <a:prstGeom prst="rect">
            <a:avLst/>
          </a:prstGeom>
        </p:spPr>
      </p:pic>
      <p:sp>
        <p:nvSpPr>
          <p:cNvPr id="6" name="Content Placeholder 5">
            <a:extLst>
              <a:ext uri="{FF2B5EF4-FFF2-40B4-BE49-F238E27FC236}">
                <a16:creationId xmlns:a16="http://schemas.microsoft.com/office/drawing/2014/main" id="{2C1AFF57-042E-40F5-BEEF-A85B1BCDE804}"/>
              </a:ext>
              <a:ext uri="{C183D7F6-B498-43B3-948B-1728B52AA6E4}">
                <adec:decorative xmlns:adec="http://schemas.microsoft.com/office/drawing/2017/decorative" val="1"/>
              </a:ext>
            </a:extLst>
          </p:cNvPr>
          <p:cNvSpPr>
            <a:spLocks noGrp="1"/>
          </p:cNvSpPr>
          <p:nvPr>
            <p:ph sz="quarter" idx="14"/>
          </p:nvPr>
        </p:nvSpPr>
        <p:spPr>
          <a:xfrm>
            <a:off x="2063785" y="1284635"/>
            <a:ext cx="5040217" cy="1113570"/>
          </a:xfrm>
        </p:spPr>
        <p:txBody>
          <a:bodyPr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The threat of data compromise increases in the cloud due to the number of and interactions between risks and challenges that are either unique to the cloud or more dangerous because of the architectural or operational characteristics of the cloud environment</a:t>
            </a:r>
          </a:p>
        </p:txBody>
      </p:sp>
      <p:sp>
        <p:nvSpPr>
          <p:cNvPr id="7" name="Content Placeholder 6">
            <a:extLst>
              <a:ext uri="{FF2B5EF4-FFF2-40B4-BE49-F238E27FC236}">
                <a16:creationId xmlns:a16="http://schemas.microsoft.com/office/drawing/2014/main" id="{B3AE9796-D380-486D-B77D-8B55C61AEBB7}"/>
              </a:ext>
              <a:ext uri="{C183D7F6-B498-43B3-948B-1728B52AA6E4}">
                <adec:decorative xmlns:adec="http://schemas.microsoft.com/office/drawing/2017/decorative" val="1"/>
              </a:ext>
            </a:extLst>
          </p:cNvPr>
          <p:cNvSpPr>
            <a:spLocks noGrp="1"/>
          </p:cNvSpPr>
          <p:nvPr>
            <p:ph sz="quarter" idx="15"/>
          </p:nvPr>
        </p:nvSpPr>
        <p:spPr>
          <a:xfrm>
            <a:off x="6059277" y="2608970"/>
            <a:ext cx="2652923" cy="898126"/>
          </a:xfrm>
        </p:spPr>
        <p:txBody>
          <a:bodyPr wrap="square"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Data must be secured while at rest, in transit, and in use, and access to the data must be controlled</a:t>
            </a:r>
          </a:p>
        </p:txBody>
      </p:sp>
      <p:sp>
        <p:nvSpPr>
          <p:cNvPr id="8" name="Content Placeholder 7">
            <a:extLst>
              <a:ext uri="{FF2B5EF4-FFF2-40B4-BE49-F238E27FC236}">
                <a16:creationId xmlns:a16="http://schemas.microsoft.com/office/drawing/2014/main" id="{9D7E04B2-4309-417F-8742-DFC656A20AB9}"/>
              </a:ext>
              <a:ext uri="{C183D7F6-B498-43B3-948B-1728B52AA6E4}">
                <adec:decorative xmlns:adec="http://schemas.microsoft.com/office/drawing/2017/decorative" val="1"/>
              </a:ext>
            </a:extLst>
          </p:cNvPr>
          <p:cNvSpPr>
            <a:spLocks noGrp="1"/>
          </p:cNvSpPr>
          <p:nvPr>
            <p:ph sz="quarter" idx="16"/>
          </p:nvPr>
        </p:nvSpPr>
        <p:spPr>
          <a:xfrm>
            <a:off x="6108857" y="3827780"/>
            <a:ext cx="2603344" cy="1113570"/>
          </a:xfrm>
        </p:spPr>
        <p:txBody>
          <a:bodyPr wrap="square"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The client can employ encryption to protect data in transit, though this involves key management responsibilities for the </a:t>
            </a:r>
            <a:r>
              <a:rPr lang="en-US" sz="1400" spc="-240" noProof="0" dirty="0">
                <a:latin typeface="Arial" panose="020B0604020202020204" pitchFamily="34" charset="0"/>
                <a:cs typeface="Arial" panose="020B0604020202020204" pitchFamily="34" charset="0"/>
              </a:rPr>
              <a:t>C S </a:t>
            </a:r>
            <a:r>
              <a:rPr lang="en-US" sz="1400" noProof="0" dirty="0">
                <a:latin typeface="Arial" panose="020B0604020202020204" pitchFamily="34" charset="0"/>
                <a:cs typeface="Arial" panose="020B0604020202020204" pitchFamily="34" charset="0"/>
              </a:rPr>
              <a:t>P</a:t>
            </a:r>
          </a:p>
        </p:txBody>
      </p:sp>
      <p:sp>
        <p:nvSpPr>
          <p:cNvPr id="9" name="Content Placeholder 8">
            <a:extLst>
              <a:ext uri="{FF2B5EF4-FFF2-40B4-BE49-F238E27FC236}">
                <a16:creationId xmlns:a16="http://schemas.microsoft.com/office/drawing/2014/main" id="{813502C4-61CD-4350-B9A3-4B41C2AE6EE6}"/>
              </a:ext>
              <a:ext uri="{C183D7F6-B498-43B3-948B-1728B52AA6E4}">
                <adec:decorative xmlns:adec="http://schemas.microsoft.com/office/drawing/2017/decorative" val="1"/>
              </a:ext>
            </a:extLst>
          </p:cNvPr>
          <p:cNvSpPr>
            <a:spLocks noGrp="1"/>
          </p:cNvSpPr>
          <p:nvPr>
            <p:ph sz="quarter" idx="17"/>
          </p:nvPr>
        </p:nvSpPr>
        <p:spPr>
          <a:xfrm>
            <a:off x="2627523" y="5544824"/>
            <a:ext cx="4926668" cy="682682"/>
          </a:xfrm>
        </p:spPr>
        <p:txBody>
          <a:bodyPr wrap="square"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The client can enforce access control techniques, but </a:t>
            </a:r>
            <a:r>
              <a:rPr lang="en-US" sz="1400" spc="-260" noProof="0" dirty="0">
                <a:latin typeface="Arial" panose="020B0604020202020204" pitchFamily="34" charset="0"/>
                <a:cs typeface="Arial" panose="020B0604020202020204" pitchFamily="34" charset="0"/>
              </a:rPr>
              <a:t>C S </a:t>
            </a:r>
            <a:r>
              <a:rPr lang="en-US" sz="1400" noProof="0" dirty="0">
                <a:latin typeface="Arial" panose="020B0604020202020204" pitchFamily="34" charset="0"/>
                <a:cs typeface="Arial" panose="020B0604020202020204" pitchFamily="34" charset="0"/>
              </a:rPr>
              <a:t>P is involved to some extent depending on the service model used</a:t>
            </a:r>
          </a:p>
        </p:txBody>
      </p:sp>
      <p:sp>
        <p:nvSpPr>
          <p:cNvPr id="10" name="Content Placeholder 9">
            <a:extLst>
              <a:ext uri="{FF2B5EF4-FFF2-40B4-BE49-F238E27FC236}">
                <a16:creationId xmlns:a16="http://schemas.microsoft.com/office/drawing/2014/main" id="{2546E3D3-8DD5-4710-91A3-1F7CA615CE47}"/>
              </a:ext>
              <a:ext uri="{C183D7F6-B498-43B3-948B-1728B52AA6E4}">
                <adec:decorative xmlns:adec="http://schemas.microsoft.com/office/drawing/2017/decorative" val="1"/>
              </a:ext>
            </a:extLst>
          </p:cNvPr>
          <p:cNvSpPr>
            <a:spLocks noGrp="1"/>
          </p:cNvSpPr>
          <p:nvPr>
            <p:ph sz="quarter" idx="18"/>
          </p:nvPr>
        </p:nvSpPr>
        <p:spPr>
          <a:xfrm>
            <a:off x="446809" y="3672752"/>
            <a:ext cx="2462270" cy="1759900"/>
          </a:xfrm>
        </p:spPr>
        <p:txBody>
          <a:bodyPr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For data at rest, the ideal security measure is for the client to encrypt the database and only store encrypted data in the cloud with the </a:t>
            </a:r>
            <a:r>
              <a:rPr lang="en-US" sz="1400" spc="-260" noProof="0" dirty="0">
                <a:latin typeface="Arial" panose="020B0604020202020204" pitchFamily="34" charset="0"/>
                <a:cs typeface="Arial" panose="020B0604020202020204" pitchFamily="34" charset="0"/>
              </a:rPr>
              <a:t>C S </a:t>
            </a:r>
            <a:r>
              <a:rPr lang="en-US" sz="1400" noProof="0" dirty="0">
                <a:latin typeface="Arial" panose="020B0604020202020204" pitchFamily="34" charset="0"/>
                <a:cs typeface="Arial" panose="020B0604020202020204" pitchFamily="34" charset="0"/>
              </a:rPr>
              <a:t>P having no access to the encryption key</a:t>
            </a:r>
          </a:p>
        </p:txBody>
      </p:sp>
      <p:sp>
        <p:nvSpPr>
          <p:cNvPr id="11" name="Content Placeholder 10">
            <a:extLst>
              <a:ext uri="{FF2B5EF4-FFF2-40B4-BE49-F238E27FC236}">
                <a16:creationId xmlns:a16="http://schemas.microsoft.com/office/drawing/2014/main" id="{5BC9EC48-737D-41D5-BCBA-9FDCEEEDEC99}"/>
              </a:ext>
              <a:ext uri="{C183D7F6-B498-43B3-948B-1728B52AA6E4}">
                <adec:decorative xmlns:adec="http://schemas.microsoft.com/office/drawing/2017/decorative" val="1"/>
              </a:ext>
            </a:extLst>
          </p:cNvPr>
          <p:cNvSpPr>
            <a:spLocks noGrp="1"/>
          </p:cNvSpPr>
          <p:nvPr>
            <p:ph sz="quarter" idx="19"/>
          </p:nvPr>
        </p:nvSpPr>
        <p:spPr>
          <a:xfrm>
            <a:off x="457200" y="2602009"/>
            <a:ext cx="2462269" cy="898126"/>
          </a:xfrm>
        </p:spPr>
        <p:txBody>
          <a:bodyPr lIns="0" tIns="18000" rIns="0" bIns="18000" anchor="ctr" anchorCtr="0">
            <a:spAutoFit/>
          </a:bodyPr>
          <a:lstStyle/>
          <a:p>
            <a:pPr marL="342000" indent="-342000">
              <a:spcBef>
                <a:spcPts val="600"/>
              </a:spcBef>
            </a:pPr>
            <a:r>
              <a:rPr lang="en-US" sz="1400" noProof="0" dirty="0">
                <a:latin typeface="Arial" panose="020B0604020202020204" pitchFamily="34" charset="0"/>
                <a:cs typeface="Arial" panose="020B0604020202020204" pitchFamily="34" charset="0"/>
              </a:rPr>
              <a:t>Even with these precautions, corruption and other denial-of-service attacks remain a risk</a:t>
            </a:r>
          </a:p>
        </p:txBody>
      </p:sp>
    </p:spTree>
    <p:extLst>
      <p:ext uri="{BB962C8B-B14F-4D97-AF65-F5344CB8AC3E}">
        <p14:creationId xmlns:p14="http://schemas.microsoft.com/office/powerpoint/2010/main" val="192063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Data Protection in the Cloud </a:t>
            </a:r>
            <a:r>
              <a:rPr lang="en-US" sz="2800" noProof="0" dirty="0"/>
              <a:t>(2 of 2)</a:t>
            </a:r>
          </a:p>
        </p:txBody>
      </p:sp>
      <p:sp>
        <p:nvSpPr>
          <p:cNvPr id="4" name="Content Placeholder 3"/>
          <p:cNvSpPr>
            <a:spLocks noGrp="1"/>
          </p:cNvSpPr>
          <p:nvPr>
            <p:ph sz="quarter" idx="13"/>
          </p:nvPr>
        </p:nvSpPr>
        <p:spPr>
          <a:xfrm>
            <a:off x="446809" y="1026144"/>
            <a:ext cx="3688773" cy="3191061"/>
          </a:xfrm>
        </p:spPr>
        <p:txBody>
          <a:bodyPr wrap="square" lIns="0" tIns="18000" rIns="0" bIns="18000" anchor="ctr" anchorCtr="0">
            <a:spAutoFit/>
          </a:bodyPr>
          <a:lstStyle/>
          <a:p>
            <a:pPr marL="432" indent="0">
              <a:buNone/>
            </a:pPr>
            <a:r>
              <a:rPr lang="en-US" sz="2000" b="1" noProof="0" dirty="0"/>
              <a:t>Multi-instance Model</a:t>
            </a:r>
          </a:p>
          <a:p>
            <a:r>
              <a:rPr lang="en-US" sz="2000" noProof="0" dirty="0"/>
              <a:t>Provides a unique D</a:t>
            </a:r>
            <a:r>
              <a:rPr lang="en-US" sz="100" noProof="0" dirty="0"/>
              <a:t> </a:t>
            </a:r>
            <a:r>
              <a:rPr lang="en-US" sz="2000" noProof="0" dirty="0"/>
              <a:t>B</a:t>
            </a:r>
            <a:r>
              <a:rPr lang="en-US" sz="100" noProof="0" dirty="0"/>
              <a:t> </a:t>
            </a:r>
            <a:r>
              <a:rPr lang="en-US" sz="2000" noProof="0" dirty="0"/>
              <a:t>M</a:t>
            </a:r>
            <a:r>
              <a:rPr lang="en-US" sz="100" noProof="0" dirty="0"/>
              <a:t> </a:t>
            </a:r>
            <a:r>
              <a:rPr lang="en-US" sz="2000" noProof="0" dirty="0"/>
              <a:t>S running on a V</a:t>
            </a:r>
            <a:r>
              <a:rPr lang="en-US" sz="100" noProof="0" dirty="0"/>
              <a:t> </a:t>
            </a:r>
            <a:r>
              <a:rPr lang="en-US" sz="2000" noProof="0" dirty="0"/>
              <a:t>M instance for each cloud subscriber</a:t>
            </a:r>
          </a:p>
          <a:p>
            <a:r>
              <a:rPr lang="en-US" sz="2000" noProof="0" dirty="0"/>
              <a:t>This gives the subscriber complete control over role definition, user authorization, and other administrative tasks related to security</a:t>
            </a:r>
          </a:p>
        </p:txBody>
      </p:sp>
      <p:sp>
        <p:nvSpPr>
          <p:cNvPr id="5" name="Content Placeholder 4"/>
          <p:cNvSpPr>
            <a:spLocks noGrp="1"/>
          </p:cNvSpPr>
          <p:nvPr>
            <p:ph sz="quarter" idx="14"/>
          </p:nvPr>
        </p:nvSpPr>
        <p:spPr>
          <a:xfrm>
            <a:off x="4301836" y="1027931"/>
            <a:ext cx="4403276" cy="3788439"/>
          </a:xfrm>
        </p:spPr>
        <p:txBody>
          <a:bodyPr wrap="square" lIns="0" tIns="18000" rIns="0" bIns="18000" anchor="ctr" anchorCtr="0">
            <a:spAutoFit/>
          </a:bodyPr>
          <a:lstStyle/>
          <a:p>
            <a:pPr marL="432" indent="0">
              <a:buNone/>
            </a:pPr>
            <a:r>
              <a:rPr lang="en-US" sz="2000" b="1" noProof="0" dirty="0"/>
              <a:t>Multi-tenant Model</a:t>
            </a:r>
          </a:p>
          <a:p>
            <a:r>
              <a:rPr lang="en-US" sz="2000" noProof="0" dirty="0"/>
              <a:t>Provides a predefined environment for the cloud subscriber that is shared with other tenants, typically through tagging data with a subscriber identifier</a:t>
            </a:r>
          </a:p>
          <a:p>
            <a:r>
              <a:rPr lang="en-US" sz="2000" noProof="0" dirty="0"/>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val="3742796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13.5</a:t>
            </a:r>
          </a:p>
        </p:txBody>
      </p:sp>
      <p:sp>
        <p:nvSpPr>
          <p:cNvPr id="4" name="Content Placeholder 3">
            <a:extLst>
              <a:ext uri="{FF2B5EF4-FFF2-40B4-BE49-F238E27FC236}">
                <a16:creationId xmlns:a16="http://schemas.microsoft.com/office/drawing/2014/main" id="{21DAA98C-1EE5-D11F-BBA5-21664039AD39}"/>
              </a:ext>
            </a:extLst>
          </p:cNvPr>
          <p:cNvSpPr>
            <a:spLocks noGrp="1"/>
          </p:cNvSpPr>
          <p:nvPr>
            <p:ph sz="quarter" idx="13"/>
          </p:nvPr>
        </p:nvSpPr>
        <p:spPr>
          <a:xfrm>
            <a:off x="446808" y="986858"/>
            <a:ext cx="8265391"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Security Considerations for Cloud Computing Assets</a:t>
            </a:r>
            <a:endParaRPr lang="en-US" noProof="0" dirty="0">
              <a:latin typeface="Arial" panose="020B0604020202020204" pitchFamily="34" charset="0"/>
              <a:cs typeface="Arial" panose="020B0604020202020204" pitchFamily="34" charset="0"/>
            </a:endParaRPr>
          </a:p>
        </p:txBody>
      </p:sp>
      <p:pic>
        <p:nvPicPr>
          <p:cNvPr id="7" name="Picture 6" descr="The figure consists of two parts that illustrates Security Considerations for Cloud Computing Assets.&#10;Long description is available in notes, press F6.">
            <a:extLst>
              <a:ext uri="{FF2B5EF4-FFF2-40B4-BE49-F238E27FC236}">
                <a16:creationId xmlns:a16="http://schemas.microsoft.com/office/drawing/2014/main" id="{452E5FAD-7324-3D20-2E1D-D7840E57AE7C}"/>
              </a:ext>
            </a:extLst>
          </p:cNvPr>
          <p:cNvPicPr>
            <a:picLocks noChangeAspect="1"/>
          </p:cNvPicPr>
          <p:nvPr/>
        </p:nvPicPr>
        <p:blipFill>
          <a:blip r:embed="rId3"/>
          <a:stretch>
            <a:fillRect/>
          </a:stretch>
        </p:blipFill>
        <p:spPr>
          <a:xfrm>
            <a:off x="3226834" y="1469132"/>
            <a:ext cx="2690332" cy="4875709"/>
          </a:xfrm>
          <a:prstGeom prst="rect">
            <a:avLst/>
          </a:prstGeom>
        </p:spPr>
      </p:pic>
    </p:spTree>
    <p:extLst>
      <p:ext uri="{BB962C8B-B14F-4D97-AF65-F5344CB8AC3E}">
        <p14:creationId xmlns:p14="http://schemas.microsoft.com/office/powerpoint/2010/main" val="3762878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Cloud Security as a Service</a:t>
            </a:r>
            <a:endParaRPr lang="en-US" sz="2000" b="0" noProof="0" dirty="0"/>
          </a:p>
        </p:txBody>
      </p:sp>
      <p:sp>
        <p:nvSpPr>
          <p:cNvPr id="3" name="Content Placeholder 2"/>
          <p:cNvSpPr>
            <a:spLocks noGrp="1"/>
          </p:cNvSpPr>
          <p:nvPr>
            <p:ph sz="quarter" idx="13"/>
          </p:nvPr>
        </p:nvSpPr>
        <p:spPr>
          <a:xfrm>
            <a:off x="446808" y="1075140"/>
            <a:ext cx="8265391" cy="4899221"/>
          </a:xfrm>
        </p:spPr>
        <p:txBody>
          <a:bodyPr wrap="square" lIns="0" tIns="18000" rIns="0" bIns="18000" anchor="ctr" anchorCtr="0">
            <a:spAutoFit/>
          </a:bodyPr>
          <a:lstStyle/>
          <a:p>
            <a:pPr marL="342000" indent="-342000">
              <a:spcBef>
                <a:spcPts val="600"/>
              </a:spcBef>
            </a:pPr>
            <a:r>
              <a:rPr lang="en-US" sz="1600" noProof="0" dirty="0">
                <a:latin typeface="Arial" panose="020B0604020202020204" pitchFamily="34" charset="0"/>
                <a:cs typeface="Arial" panose="020B0604020202020204" pitchFamily="34" charset="0"/>
              </a:rPr>
              <a:t>In the context of cloud computing, cloud security as a service, designated </a:t>
            </a:r>
            <a:r>
              <a:rPr lang="en-US" sz="1600" noProof="0" dirty="0" err="1">
                <a:latin typeface="Arial" panose="020B0604020202020204" pitchFamily="34" charset="0"/>
                <a:cs typeface="Arial" panose="020B0604020202020204" pitchFamily="34" charset="0"/>
              </a:rPr>
              <a:t>SecaaS</a:t>
            </a:r>
            <a:r>
              <a:rPr lang="en-US" sz="1600" noProof="0" dirty="0">
                <a:latin typeface="Arial" panose="020B0604020202020204" pitchFamily="34" charset="0"/>
                <a:cs typeface="Arial" panose="020B0604020202020204" pitchFamily="34" charset="0"/>
              </a:rPr>
              <a:t>, is a segment of the SaaS offering of a </a:t>
            </a:r>
            <a:r>
              <a:rPr lang="en-US" sz="1600" spc="-260" noProof="0" dirty="0">
                <a:latin typeface="Arial" panose="020B0604020202020204" pitchFamily="34" charset="0"/>
                <a:cs typeface="Arial" panose="020B0604020202020204" pitchFamily="34" charset="0"/>
              </a:rPr>
              <a:t>C S </a:t>
            </a:r>
            <a:r>
              <a:rPr lang="en-US" sz="1600" noProof="0" dirty="0">
                <a:latin typeface="Arial" panose="020B0604020202020204" pitchFamily="34" charset="0"/>
                <a:cs typeface="Arial" panose="020B0604020202020204" pitchFamily="34" charset="0"/>
              </a:rPr>
              <a:t>P</a:t>
            </a:r>
          </a:p>
          <a:p>
            <a:pPr marL="342000" indent="-342000">
              <a:spcBef>
                <a:spcPts val="600"/>
              </a:spcBef>
            </a:pPr>
            <a:r>
              <a:rPr lang="en-US" sz="1600" noProof="0" dirty="0">
                <a:latin typeface="Arial" panose="020B0604020202020204" pitchFamily="34" charset="0"/>
                <a:cs typeface="Arial" panose="020B0604020202020204" pitchFamily="34" charset="0"/>
              </a:rPr>
              <a:t>The </a:t>
            </a:r>
            <a:r>
              <a:rPr lang="en-US" sz="1600" spc="-260" noProof="0" dirty="0">
                <a:latin typeface="Arial" panose="020B0604020202020204" pitchFamily="34" charset="0"/>
                <a:cs typeface="Arial" panose="020B0604020202020204" pitchFamily="34" charset="0"/>
              </a:rPr>
              <a:t>C S </a:t>
            </a:r>
            <a:r>
              <a:rPr lang="en-US" sz="1600" noProof="0" dirty="0">
                <a:latin typeface="Arial" panose="020B0604020202020204" pitchFamily="34" charset="0"/>
                <a:cs typeface="Arial" panose="020B0604020202020204" pitchFamily="34" charset="0"/>
              </a:rPr>
              <a:t>A defines </a:t>
            </a:r>
            <a:r>
              <a:rPr lang="en-US" sz="1600" noProof="0" dirty="0" err="1">
                <a:latin typeface="Arial" panose="020B0604020202020204" pitchFamily="34" charset="0"/>
                <a:cs typeface="Arial" panose="020B0604020202020204" pitchFamily="34" charset="0"/>
              </a:rPr>
              <a:t>SecaaS</a:t>
            </a:r>
            <a:r>
              <a:rPr lang="en-US" sz="1600" noProof="0" dirty="0">
                <a:latin typeface="Arial" panose="020B0604020202020204" pitchFamily="34" charset="0"/>
                <a:cs typeface="Arial" panose="020B0604020202020204" pitchFamily="34" charset="0"/>
              </a:rPr>
              <a:t> as the provision of security applications and services via the cloud either to cloud-based infrastructure and software, or from the cloud to the customers’ on-premise systems</a:t>
            </a:r>
          </a:p>
          <a:p>
            <a:pPr marL="342000" indent="-342000">
              <a:spcBef>
                <a:spcPts val="600"/>
              </a:spcBef>
            </a:pPr>
            <a:r>
              <a:rPr lang="en-US" sz="1600" noProof="0" dirty="0">
                <a:latin typeface="Arial" panose="020B0604020202020204" pitchFamily="34" charset="0"/>
                <a:cs typeface="Arial" panose="020B0604020202020204" pitchFamily="34" charset="0"/>
              </a:rPr>
              <a:t>The </a:t>
            </a:r>
            <a:r>
              <a:rPr lang="en-US" sz="1600" spc="-260" noProof="0" dirty="0">
                <a:latin typeface="Arial" panose="020B0604020202020204" pitchFamily="34" charset="0"/>
                <a:cs typeface="Arial" panose="020B0604020202020204" pitchFamily="34" charset="0"/>
              </a:rPr>
              <a:t>C S </a:t>
            </a:r>
            <a:r>
              <a:rPr lang="en-US" sz="1600" noProof="0" dirty="0">
                <a:latin typeface="Arial" panose="020B0604020202020204" pitchFamily="34" charset="0"/>
                <a:cs typeface="Arial" panose="020B0604020202020204" pitchFamily="34" charset="0"/>
              </a:rPr>
              <a:t>A has identified the following </a:t>
            </a:r>
            <a:r>
              <a:rPr lang="en-US" sz="1600" noProof="0" dirty="0" err="1">
                <a:latin typeface="Arial" panose="020B0604020202020204" pitchFamily="34" charset="0"/>
                <a:cs typeface="Arial" panose="020B0604020202020204" pitchFamily="34" charset="0"/>
              </a:rPr>
              <a:t>SecaaS</a:t>
            </a:r>
            <a:r>
              <a:rPr lang="en-US" sz="1600" noProof="0" dirty="0">
                <a:latin typeface="Arial" panose="020B0604020202020204" pitchFamily="34" charset="0"/>
                <a:cs typeface="Arial" panose="020B0604020202020204" pitchFamily="34" charset="0"/>
              </a:rPr>
              <a:t> categories of service:</a:t>
            </a:r>
          </a:p>
          <a:p>
            <a:pPr marL="828918" lvl="1" indent="-342000"/>
            <a:r>
              <a:rPr lang="en-US" sz="1600" noProof="0" dirty="0">
                <a:latin typeface="Arial" panose="020B0604020202020204" pitchFamily="34" charset="0"/>
                <a:cs typeface="Arial" panose="020B0604020202020204" pitchFamily="34" charset="0"/>
              </a:rPr>
              <a:t>Identity and access management</a:t>
            </a:r>
          </a:p>
          <a:p>
            <a:pPr marL="828918" lvl="1" indent="-342000"/>
            <a:r>
              <a:rPr lang="en-US" sz="1600" noProof="0" dirty="0">
                <a:latin typeface="Arial" panose="020B0604020202020204" pitchFamily="34" charset="0"/>
                <a:cs typeface="Arial" panose="020B0604020202020204" pitchFamily="34" charset="0"/>
              </a:rPr>
              <a:t>Data loss prevention</a:t>
            </a:r>
          </a:p>
          <a:p>
            <a:pPr marL="828918" lvl="1" indent="-342000"/>
            <a:r>
              <a:rPr lang="en-US" sz="1600" noProof="0" dirty="0">
                <a:latin typeface="Arial" panose="020B0604020202020204" pitchFamily="34" charset="0"/>
                <a:cs typeface="Arial" panose="020B0604020202020204" pitchFamily="34" charset="0"/>
              </a:rPr>
              <a:t>Web security</a:t>
            </a:r>
          </a:p>
          <a:p>
            <a:pPr marL="828918" lvl="1" indent="-342000"/>
            <a:r>
              <a:rPr lang="en-US" sz="1600" noProof="0" dirty="0">
                <a:latin typeface="Arial" panose="020B0604020202020204" pitchFamily="34" charset="0"/>
                <a:cs typeface="Arial" panose="020B0604020202020204" pitchFamily="34" charset="0"/>
              </a:rPr>
              <a:t>E-mail security</a:t>
            </a:r>
          </a:p>
          <a:p>
            <a:pPr marL="828918" lvl="1" indent="-342000"/>
            <a:r>
              <a:rPr lang="en-US" sz="1600" noProof="0" dirty="0">
                <a:latin typeface="Arial" panose="020B0604020202020204" pitchFamily="34" charset="0"/>
                <a:cs typeface="Arial" panose="020B0604020202020204" pitchFamily="34" charset="0"/>
              </a:rPr>
              <a:t>Security assessments</a:t>
            </a:r>
          </a:p>
          <a:p>
            <a:pPr marL="828918" lvl="1" indent="-342000"/>
            <a:r>
              <a:rPr lang="en-US" sz="1600" noProof="0" dirty="0">
                <a:latin typeface="Arial" panose="020B0604020202020204" pitchFamily="34" charset="0"/>
                <a:cs typeface="Arial" panose="020B0604020202020204" pitchFamily="34" charset="0"/>
              </a:rPr>
              <a:t>Intrusion management</a:t>
            </a:r>
          </a:p>
          <a:p>
            <a:pPr marL="828918" lvl="1" indent="-342000"/>
            <a:r>
              <a:rPr lang="en-US" sz="1600" noProof="0" dirty="0">
                <a:latin typeface="Arial" panose="020B0604020202020204" pitchFamily="34" charset="0"/>
                <a:cs typeface="Arial" panose="020B0604020202020204" pitchFamily="34" charset="0"/>
              </a:rPr>
              <a:t>Security information and event management</a:t>
            </a:r>
          </a:p>
          <a:p>
            <a:pPr marL="828918" lvl="1" indent="-342000"/>
            <a:r>
              <a:rPr lang="en-US" sz="1600" noProof="0" dirty="0">
                <a:latin typeface="Arial" panose="020B0604020202020204" pitchFamily="34" charset="0"/>
                <a:cs typeface="Arial" panose="020B0604020202020204" pitchFamily="34" charset="0"/>
              </a:rPr>
              <a:t>Encryption</a:t>
            </a:r>
          </a:p>
          <a:p>
            <a:pPr marL="828918" lvl="1" indent="-342000"/>
            <a:r>
              <a:rPr lang="en-US" sz="1600" noProof="0" dirty="0">
                <a:latin typeface="Arial" panose="020B0604020202020204" pitchFamily="34" charset="0"/>
                <a:cs typeface="Arial" panose="020B0604020202020204" pitchFamily="34" charset="0"/>
              </a:rPr>
              <a:t>Business continuity and disaster recovery</a:t>
            </a:r>
          </a:p>
          <a:p>
            <a:pPr marL="828918" lvl="1" indent="-342000"/>
            <a:r>
              <a:rPr lang="en-US" sz="1600" noProof="0" dirty="0">
                <a:latin typeface="Arial" panose="020B0604020202020204" pitchFamily="34" charset="0"/>
                <a:cs typeface="Arial" panose="020B0604020202020204" pitchFamily="34" charset="0"/>
              </a:rPr>
              <a:t>Network security</a:t>
            </a:r>
          </a:p>
        </p:txBody>
      </p:sp>
      <p:sp>
        <p:nvSpPr>
          <p:cNvPr id="4" name="TextBox 3">
            <a:extLst>
              <a:ext uri="{FF2B5EF4-FFF2-40B4-BE49-F238E27FC236}">
                <a16:creationId xmlns:a16="http://schemas.microsoft.com/office/drawing/2014/main" id="{F1ECC2A2-59A8-7280-B026-C74DF2ACEB9F}"/>
              </a:ext>
            </a:extLst>
          </p:cNvPr>
          <p:cNvSpPr txBox="1"/>
          <p:nvPr/>
        </p:nvSpPr>
        <p:spPr>
          <a:xfrm>
            <a:off x="5275021" y="3429000"/>
            <a:ext cx="3178696" cy="830997"/>
          </a:xfrm>
          <a:prstGeom prst="rect">
            <a:avLst/>
          </a:prstGeom>
          <a:noFill/>
          <a:ln>
            <a:noFill/>
          </a:ln>
        </p:spPr>
        <p:txBody>
          <a:bodyPr wrap="square" rtlCol="0">
            <a:spAutoFit/>
          </a:bodyPr>
          <a:lstStyle/>
          <a:p>
            <a:r>
              <a:rPr lang="en-US" sz="1600" dirty="0"/>
              <a:t>You can’t bolt on security, but’s that’s what the </a:t>
            </a:r>
            <a:r>
              <a:rPr lang="en-US" sz="1600" dirty="0" err="1"/>
              <a:t>SecaaS</a:t>
            </a:r>
            <a:r>
              <a:rPr lang="en-US" sz="1600" dirty="0"/>
              <a:t> sellers want you to think </a:t>
            </a:r>
          </a:p>
        </p:txBody>
      </p:sp>
      <p:sp>
        <p:nvSpPr>
          <p:cNvPr id="5" name="TextBox 4">
            <a:extLst>
              <a:ext uri="{FF2B5EF4-FFF2-40B4-BE49-F238E27FC236}">
                <a16:creationId xmlns:a16="http://schemas.microsoft.com/office/drawing/2014/main" id="{F5835250-925F-3141-6447-FE5F1E37985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19866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13.6</a:t>
            </a:r>
            <a:endParaRPr lang="en-US" sz="3200" noProof="0" dirty="0"/>
          </a:p>
        </p:txBody>
      </p:sp>
      <p:sp>
        <p:nvSpPr>
          <p:cNvPr id="5" name="Content Placeholder 4">
            <a:extLst>
              <a:ext uri="{FF2B5EF4-FFF2-40B4-BE49-F238E27FC236}">
                <a16:creationId xmlns:a16="http://schemas.microsoft.com/office/drawing/2014/main" id="{E2928EFB-D9EF-20C6-84A5-A37926AA0EB5}"/>
              </a:ext>
            </a:extLst>
          </p:cNvPr>
          <p:cNvSpPr>
            <a:spLocks noGrp="1"/>
          </p:cNvSpPr>
          <p:nvPr>
            <p:ph sz="quarter" idx="13"/>
          </p:nvPr>
        </p:nvSpPr>
        <p:spPr>
          <a:xfrm>
            <a:off x="446808" y="986861"/>
            <a:ext cx="8265391"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Elements of Cloud Security as a Service</a:t>
            </a:r>
            <a:endParaRPr lang="en-US" noProof="0" dirty="0">
              <a:latin typeface="Arial" panose="020B0604020202020204" pitchFamily="34" charset="0"/>
              <a:cs typeface="Arial" panose="020B0604020202020204" pitchFamily="34" charset="0"/>
            </a:endParaRPr>
          </a:p>
        </p:txBody>
      </p:sp>
      <p:pic>
        <p:nvPicPr>
          <p:cNvPr id="7" name="Picture 6" descr="The diagram illustrates elements of cloud security as a service.&#10;Long description is available in notes, press F6.">
            <a:extLst>
              <a:ext uri="{FF2B5EF4-FFF2-40B4-BE49-F238E27FC236}">
                <a16:creationId xmlns:a16="http://schemas.microsoft.com/office/drawing/2014/main" id="{AE4D0955-C15D-F638-F441-0511BB350ECC}"/>
              </a:ext>
            </a:extLst>
          </p:cNvPr>
          <p:cNvPicPr>
            <a:picLocks noChangeAspect="1"/>
          </p:cNvPicPr>
          <p:nvPr/>
        </p:nvPicPr>
        <p:blipFill>
          <a:blip r:embed="rId3"/>
          <a:stretch>
            <a:fillRect/>
          </a:stretch>
        </p:blipFill>
        <p:spPr>
          <a:xfrm>
            <a:off x="2303330" y="1461161"/>
            <a:ext cx="4537340" cy="4891650"/>
          </a:xfrm>
          <a:prstGeom prst="rect">
            <a:avLst/>
          </a:prstGeom>
        </p:spPr>
      </p:pic>
    </p:spTree>
    <p:extLst>
      <p:ext uri="{BB962C8B-B14F-4D97-AF65-F5344CB8AC3E}">
        <p14:creationId xmlns:p14="http://schemas.microsoft.com/office/powerpoint/2010/main" val="223759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E9C62-73CE-4D82-A423-EC14FE417C6C}"/>
              </a:ext>
            </a:extLst>
          </p:cNvPr>
          <p:cNvSpPr>
            <a:spLocks noGrp="1"/>
          </p:cNvSpPr>
          <p:nvPr>
            <p:ph idx="1"/>
          </p:nvPr>
        </p:nvSpPr>
        <p:spPr>
          <a:xfrm>
            <a:off x="446808" y="1028700"/>
            <a:ext cx="8229600" cy="5092700"/>
          </a:xfrm>
        </p:spPr>
        <p:txBody>
          <a:bodyPr>
            <a:normAutofit fontScale="92500" lnSpcReduction="10000"/>
          </a:bodyPr>
          <a:lstStyle/>
          <a:p>
            <a:pPr>
              <a:buClr>
                <a:schemeClr val="accent6">
                  <a:lumMod val="60000"/>
                  <a:lumOff val="40000"/>
                </a:schemeClr>
              </a:buClr>
              <a:buSzPct val="140000"/>
            </a:pPr>
            <a:r>
              <a:rPr lang="en-US" sz="1800" dirty="0">
                <a:latin typeface="+mn-lt"/>
              </a:rPr>
              <a:t>Prevent cross-tenant data or access leakage:</a:t>
            </a:r>
          </a:p>
          <a:p>
            <a:pPr lvl="1">
              <a:buClr>
                <a:schemeClr val="accent6">
                  <a:lumMod val="60000"/>
                  <a:lumOff val="40000"/>
                </a:schemeClr>
              </a:buClr>
              <a:buSzPct val="140000"/>
            </a:pPr>
            <a:r>
              <a:rPr lang="en-US" sz="1800" dirty="0">
                <a:latin typeface="+mn-lt"/>
              </a:rPr>
              <a:t>Cloud providers: keep your hypervisors up to date, ensure correct settings, apply network isolation techniques (e.g. VLANs)</a:t>
            </a:r>
          </a:p>
          <a:p>
            <a:pPr lvl="1">
              <a:buClr>
                <a:schemeClr val="accent6">
                  <a:lumMod val="60000"/>
                  <a:lumOff val="40000"/>
                </a:schemeClr>
              </a:buClr>
              <a:buSzPct val="140000"/>
            </a:pPr>
            <a:r>
              <a:rPr lang="en-US" sz="1800" dirty="0">
                <a:latin typeface="+mn-lt"/>
              </a:rPr>
              <a:t>Customers: use reputable providers that do the above, ensure correct settings</a:t>
            </a:r>
          </a:p>
          <a:p>
            <a:pPr>
              <a:buClr>
                <a:schemeClr val="accent6">
                  <a:lumMod val="60000"/>
                  <a:lumOff val="40000"/>
                </a:schemeClr>
              </a:buClr>
              <a:buSzPct val="140000"/>
            </a:pPr>
            <a:r>
              <a:rPr lang="en-US" sz="1800" dirty="0">
                <a:latin typeface="+mn-lt"/>
              </a:rPr>
              <a:t>Prevent access rights issues:</a:t>
            </a:r>
          </a:p>
          <a:p>
            <a:pPr lvl="1">
              <a:buClr>
                <a:schemeClr val="accent6">
                  <a:lumMod val="60000"/>
                  <a:lumOff val="40000"/>
                </a:schemeClr>
              </a:buClr>
              <a:buSzPct val="140000"/>
            </a:pPr>
            <a:r>
              <a:rPr lang="en-US" sz="1800" dirty="0">
                <a:latin typeface="+mn-lt"/>
              </a:rPr>
              <a:t>Set your access rights as restrictively as possible from the start</a:t>
            </a:r>
          </a:p>
          <a:p>
            <a:pPr lvl="1">
              <a:buClr>
                <a:schemeClr val="accent6">
                  <a:lumMod val="60000"/>
                  <a:lumOff val="40000"/>
                </a:schemeClr>
              </a:buClr>
              <a:buSzPct val="140000"/>
            </a:pPr>
            <a:r>
              <a:rPr lang="en-US" sz="1800" dirty="0">
                <a:latin typeface="+mn-lt"/>
              </a:rPr>
              <a:t>Monitor access rights over time (there’s software for this)</a:t>
            </a:r>
          </a:p>
          <a:p>
            <a:pPr>
              <a:buClr>
                <a:schemeClr val="accent6">
                  <a:lumMod val="60000"/>
                  <a:lumOff val="40000"/>
                </a:schemeClr>
              </a:buClr>
              <a:buSzPct val="140000"/>
            </a:pPr>
            <a:r>
              <a:rPr lang="en-US" sz="1800" dirty="0">
                <a:latin typeface="+mn-lt"/>
              </a:rPr>
              <a:t>Prevent cloud command-and-control issues:</a:t>
            </a:r>
          </a:p>
          <a:p>
            <a:pPr lvl="1">
              <a:buClr>
                <a:schemeClr val="accent6">
                  <a:lumMod val="60000"/>
                  <a:lumOff val="40000"/>
                </a:schemeClr>
              </a:buClr>
              <a:buSzPct val="140000"/>
            </a:pPr>
            <a:r>
              <a:rPr lang="en-US" sz="1800" dirty="0">
                <a:latin typeface="+mn-lt"/>
              </a:rPr>
              <a:t>Secure credentials</a:t>
            </a:r>
          </a:p>
          <a:p>
            <a:pPr lvl="1">
              <a:buClr>
                <a:schemeClr val="accent6">
                  <a:lumMod val="60000"/>
                  <a:lumOff val="40000"/>
                </a:schemeClr>
              </a:buClr>
              <a:buSzPct val="140000"/>
            </a:pPr>
            <a:r>
              <a:rPr lang="en-US" sz="1800" dirty="0">
                <a:latin typeface="+mn-lt"/>
              </a:rPr>
              <a:t>Set service usage notices and pay caps </a:t>
            </a:r>
          </a:p>
          <a:p>
            <a:pPr>
              <a:buClr>
                <a:schemeClr val="accent6">
                  <a:lumMod val="60000"/>
                  <a:lumOff val="40000"/>
                </a:schemeClr>
              </a:buClr>
              <a:buSzPct val="140000"/>
            </a:pPr>
            <a:r>
              <a:rPr lang="en-US" sz="1800" dirty="0">
                <a:latin typeface="+mn-lt"/>
              </a:rPr>
              <a:t>Mitigate the fact the cloud provider has access to all your data:</a:t>
            </a:r>
          </a:p>
          <a:p>
            <a:pPr lvl="1">
              <a:buClr>
                <a:schemeClr val="accent6">
                  <a:lumMod val="60000"/>
                  <a:lumOff val="40000"/>
                </a:schemeClr>
              </a:buClr>
              <a:buSzPct val="140000"/>
            </a:pPr>
            <a:r>
              <a:rPr lang="en-US" sz="1800" dirty="0">
                <a:latin typeface="+mn-lt"/>
              </a:rPr>
              <a:t>Don’t use the cloud’s storage services</a:t>
            </a:r>
          </a:p>
          <a:p>
            <a:pPr lvl="1">
              <a:buClr>
                <a:schemeClr val="accent6">
                  <a:lumMod val="60000"/>
                  <a:lumOff val="40000"/>
                </a:schemeClr>
              </a:buClr>
              <a:buSzPct val="140000"/>
            </a:pPr>
            <a:r>
              <a:rPr lang="en-US" sz="1800" dirty="0">
                <a:latin typeface="+mn-lt"/>
              </a:rPr>
              <a:t>Encrypt the data before it hits the cloud (if possible)</a:t>
            </a:r>
          </a:p>
          <a:p>
            <a:pPr lvl="1">
              <a:buClr>
                <a:schemeClr val="accent6">
                  <a:lumMod val="60000"/>
                  <a:lumOff val="40000"/>
                </a:schemeClr>
              </a:buClr>
              <a:buSzPct val="140000"/>
            </a:pPr>
            <a:r>
              <a:rPr lang="en-US" sz="1800" dirty="0">
                <a:latin typeface="+mn-lt"/>
              </a:rPr>
              <a:t>Don’t use cloud at all...</a:t>
            </a:r>
          </a:p>
        </p:txBody>
      </p:sp>
      <p:sp>
        <p:nvSpPr>
          <p:cNvPr id="4" name="TextBox 3">
            <a:extLst>
              <a:ext uri="{FF2B5EF4-FFF2-40B4-BE49-F238E27FC236}">
                <a16:creationId xmlns:a16="http://schemas.microsoft.com/office/drawing/2014/main" id="{6B048051-5192-4B03-94D5-203B9751635B}"/>
              </a:ext>
            </a:extLst>
          </p:cNvPr>
          <p:cNvSpPr txBox="1"/>
          <p:nvPr/>
        </p:nvSpPr>
        <p:spPr>
          <a:xfrm>
            <a:off x="251520" y="6309320"/>
            <a:ext cx="8015336" cy="338554"/>
          </a:xfrm>
          <a:prstGeom prst="rect">
            <a:avLst/>
          </a:prstGeom>
          <a:noFill/>
        </p:spPr>
        <p:txBody>
          <a:bodyPr wrap="none" rtlCol="0">
            <a:spAutoFit/>
          </a:bodyPr>
          <a:lstStyle/>
          <a:p>
            <a:r>
              <a:rPr lang="en-US" sz="1600" dirty="0"/>
              <a:t>Source: </a:t>
            </a:r>
            <a:r>
              <a:rPr lang="en-US" sz="1600" dirty="0">
                <a:hlinkClick r:id="rId2"/>
              </a:rPr>
              <a:t>http://people.duke.edu/~tkb13/courses/ece590-sec-2019fa/slides/12-cloud.pdf</a:t>
            </a:r>
            <a:endParaRPr lang="en-US" sz="1600" dirty="0"/>
          </a:p>
        </p:txBody>
      </p:sp>
      <p:sp>
        <p:nvSpPr>
          <p:cNvPr id="7" name="Title 1">
            <a:extLst>
              <a:ext uri="{FF2B5EF4-FFF2-40B4-BE49-F238E27FC236}">
                <a16:creationId xmlns:a16="http://schemas.microsoft.com/office/drawing/2014/main" id="{D6702442-0DED-A5D2-EF8A-E29FF3178D54}"/>
              </a:ext>
            </a:extLst>
          </p:cNvPr>
          <p:cNvSpPr>
            <a:spLocks noGrp="1"/>
          </p:cNvSpPr>
          <p:nvPr>
            <p:ph type="title"/>
          </p:nvPr>
        </p:nvSpPr>
        <p:spPr>
          <a:xfrm>
            <a:off x="446808" y="172494"/>
            <a:ext cx="8265391" cy="559572"/>
          </a:xfrm>
          <a:noFill/>
          <a:ln>
            <a:noFill/>
          </a:ln>
        </p:spPr>
        <p:txBody>
          <a:bodyPr wrap="square" lIns="0" tIns="18000" rIns="0" bIns="18000" anchor="ctr" anchorCtr="0">
            <a:spAutoFit/>
          </a:bodyPr>
          <a:lstStyle/>
          <a:p>
            <a:r>
              <a:rPr lang="en-US" sz="3600" dirty="0">
                <a:latin typeface="+mj-lt"/>
              </a:rPr>
              <a:t>Cloud Security Practical Defenses</a:t>
            </a:r>
          </a:p>
        </p:txBody>
      </p:sp>
      <p:sp>
        <p:nvSpPr>
          <p:cNvPr id="10" name="TextBox 9">
            <a:extLst>
              <a:ext uri="{FF2B5EF4-FFF2-40B4-BE49-F238E27FC236}">
                <a16:creationId xmlns:a16="http://schemas.microsoft.com/office/drawing/2014/main" id="{6455A0F8-7752-602F-9D16-1D0FCC17CFA5}"/>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092776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E5CB8-A6A9-E513-EBDD-505E21AC04EE}"/>
              </a:ext>
            </a:extLst>
          </p:cNvPr>
          <p:cNvSpPr>
            <a:spLocks noGrp="1"/>
          </p:cNvSpPr>
          <p:nvPr>
            <p:ph idx="1"/>
          </p:nvPr>
        </p:nvSpPr>
        <p:spPr>
          <a:xfrm>
            <a:off x="457200" y="1595124"/>
            <a:ext cx="8229600" cy="4525963"/>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Required for faculty and staff as of April 30, 2024</a:t>
            </a:r>
          </a:p>
        </p:txBody>
      </p:sp>
      <p:pic>
        <p:nvPicPr>
          <p:cNvPr id="5" name="Picture 4">
            <a:extLst>
              <a:ext uri="{FF2B5EF4-FFF2-40B4-BE49-F238E27FC236}">
                <a16:creationId xmlns:a16="http://schemas.microsoft.com/office/drawing/2014/main" id="{1D3009E5-DD2C-1BCC-40B5-42C989448DC5}"/>
              </a:ext>
            </a:extLst>
          </p:cNvPr>
          <p:cNvPicPr>
            <a:picLocks noChangeAspect="1"/>
          </p:cNvPicPr>
          <p:nvPr/>
        </p:nvPicPr>
        <p:blipFill>
          <a:blip r:embed="rId2"/>
          <a:stretch>
            <a:fillRect/>
          </a:stretch>
        </p:blipFill>
        <p:spPr>
          <a:xfrm>
            <a:off x="2076200" y="1308211"/>
            <a:ext cx="3316342" cy="3307999"/>
          </a:xfrm>
          <a:prstGeom prst="rect">
            <a:avLst/>
          </a:prstGeom>
        </p:spPr>
      </p:pic>
      <p:sp>
        <p:nvSpPr>
          <p:cNvPr id="4" name="TextBox 3">
            <a:extLst>
              <a:ext uri="{FF2B5EF4-FFF2-40B4-BE49-F238E27FC236}">
                <a16:creationId xmlns:a16="http://schemas.microsoft.com/office/drawing/2014/main" id="{543202E5-30C1-E6FE-DCA6-622CB07506EC}"/>
              </a:ext>
            </a:extLst>
          </p:cNvPr>
          <p:cNvSpPr txBox="1"/>
          <p:nvPr/>
        </p:nvSpPr>
        <p:spPr>
          <a:xfrm>
            <a:off x="623795" y="2224889"/>
            <a:ext cx="1387065" cy="1754326"/>
          </a:xfrm>
          <a:prstGeom prst="rect">
            <a:avLst/>
          </a:prstGeom>
          <a:noFill/>
        </p:spPr>
        <p:txBody>
          <a:bodyPr wrap="square" rtlCol="0">
            <a:spAutoFit/>
          </a:bodyPr>
          <a:lstStyle/>
          <a:p>
            <a:r>
              <a:rPr lang="en-US" dirty="0">
                <a:hlinkClick r:id="rId3"/>
              </a:rPr>
              <a:t>Acceptable Use of University Data in the Cloud</a:t>
            </a:r>
            <a:endParaRPr lang="en-US" dirty="0"/>
          </a:p>
          <a:p>
            <a:endParaRPr lang="en-US" dirty="0"/>
          </a:p>
        </p:txBody>
      </p:sp>
      <p:pic>
        <p:nvPicPr>
          <p:cNvPr id="8" name="Picture 7">
            <a:hlinkClick r:id="rId4"/>
            <a:extLst>
              <a:ext uri="{FF2B5EF4-FFF2-40B4-BE49-F238E27FC236}">
                <a16:creationId xmlns:a16="http://schemas.microsoft.com/office/drawing/2014/main" id="{BCE9ABF7-4179-F1AD-39B0-E4A6A67BEBF6}"/>
              </a:ext>
            </a:extLst>
          </p:cNvPr>
          <p:cNvPicPr>
            <a:picLocks noChangeAspect="1"/>
          </p:cNvPicPr>
          <p:nvPr/>
        </p:nvPicPr>
        <p:blipFill>
          <a:blip r:embed="rId5"/>
          <a:stretch>
            <a:fillRect/>
          </a:stretch>
        </p:blipFill>
        <p:spPr>
          <a:xfrm>
            <a:off x="5614855" y="1956334"/>
            <a:ext cx="2905890" cy="1781835"/>
          </a:xfrm>
          <a:prstGeom prst="rect">
            <a:avLst/>
          </a:prstGeom>
        </p:spPr>
      </p:pic>
      <p:sp>
        <p:nvSpPr>
          <p:cNvPr id="9" name="TextBox 8">
            <a:extLst>
              <a:ext uri="{FF2B5EF4-FFF2-40B4-BE49-F238E27FC236}">
                <a16:creationId xmlns:a16="http://schemas.microsoft.com/office/drawing/2014/main" id="{678D2D53-AAB7-7BAE-6022-22098F1B306F}"/>
              </a:ext>
            </a:extLst>
          </p:cNvPr>
          <p:cNvSpPr txBox="1"/>
          <p:nvPr/>
        </p:nvSpPr>
        <p:spPr>
          <a:xfrm>
            <a:off x="6061408" y="3662703"/>
            <a:ext cx="2156360" cy="307777"/>
          </a:xfrm>
          <a:prstGeom prst="rect">
            <a:avLst/>
          </a:prstGeom>
          <a:noFill/>
        </p:spPr>
        <p:txBody>
          <a:bodyPr wrap="none" rtlCol="0">
            <a:spAutoFit/>
          </a:bodyPr>
          <a:lstStyle/>
          <a:p>
            <a:r>
              <a:rPr lang="en-US" dirty="0"/>
              <a:t>Available on Brightspace</a:t>
            </a:r>
          </a:p>
        </p:txBody>
      </p:sp>
      <p:sp>
        <p:nvSpPr>
          <p:cNvPr id="11" name="Title 1">
            <a:extLst>
              <a:ext uri="{FF2B5EF4-FFF2-40B4-BE49-F238E27FC236}">
                <a16:creationId xmlns:a16="http://schemas.microsoft.com/office/drawing/2014/main" id="{5AC44256-047F-F919-9FDB-E90218D68070}"/>
              </a:ext>
            </a:extLst>
          </p:cNvPr>
          <p:cNvSpPr>
            <a:spLocks noGrp="1"/>
          </p:cNvSpPr>
          <p:nvPr>
            <p:ph type="title"/>
          </p:nvPr>
        </p:nvSpPr>
        <p:spPr>
          <a:xfrm>
            <a:off x="421409" y="85495"/>
            <a:ext cx="8265391" cy="1144347"/>
          </a:xfrm>
        </p:spPr>
        <p:txBody>
          <a:bodyPr wrap="square" lIns="0" tIns="18000" rIns="0" bIns="18000" anchor="ctr" anchorCtr="0">
            <a:spAutoFit/>
          </a:bodyPr>
          <a:lstStyle/>
          <a:p>
            <a:r>
              <a:rPr lang="en-US" sz="3600" noProof="0" dirty="0">
                <a:latin typeface="+mj-lt"/>
              </a:rPr>
              <a:t>Required Cybersecurity Awareness Training for Employees at CUNY</a:t>
            </a:r>
          </a:p>
        </p:txBody>
      </p:sp>
      <p:sp>
        <p:nvSpPr>
          <p:cNvPr id="13" name="TextBox 12">
            <a:extLst>
              <a:ext uri="{FF2B5EF4-FFF2-40B4-BE49-F238E27FC236}">
                <a16:creationId xmlns:a16="http://schemas.microsoft.com/office/drawing/2014/main" id="{55917549-E9BF-B625-ECD7-B6DB4C2867D6}"/>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667144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OpenStack </a:t>
            </a:r>
            <a:r>
              <a:rPr lang="en-US" sz="2800" noProof="0" dirty="0"/>
              <a:t>(1 of 2)</a:t>
            </a:r>
          </a:p>
        </p:txBody>
      </p:sp>
      <p:sp>
        <p:nvSpPr>
          <p:cNvPr id="3" name="Content Placeholder 2"/>
          <p:cNvSpPr>
            <a:spLocks noGrp="1"/>
          </p:cNvSpPr>
          <p:nvPr>
            <p:ph sz="quarter" idx="13"/>
          </p:nvPr>
        </p:nvSpPr>
        <p:spPr>
          <a:xfrm>
            <a:off x="446808" y="972157"/>
            <a:ext cx="8265391" cy="4329835"/>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Open-source software project of the OpenStack Foundation that aims to produce an open-source cloud operating system</a:t>
            </a:r>
          </a:p>
          <a:p>
            <a:pPr marL="342000" indent="-342000">
              <a:spcBef>
                <a:spcPts val="600"/>
              </a:spcBef>
            </a:pPr>
            <a:r>
              <a:rPr lang="en-US" noProof="0" dirty="0">
                <a:latin typeface="Arial" panose="020B0604020202020204" pitchFamily="34" charset="0"/>
                <a:cs typeface="Arial" panose="020B0604020202020204" pitchFamily="34" charset="0"/>
              </a:rPr>
              <a:t>The principal objective is to enable creating and managing huge groups of virtual private servers in a cloud computing environment</a:t>
            </a:r>
          </a:p>
          <a:p>
            <a:pPr marL="342000" indent="-342000">
              <a:spcBef>
                <a:spcPts val="600"/>
              </a:spcBef>
            </a:pPr>
            <a:r>
              <a:rPr lang="en-US" noProof="0" dirty="0">
                <a:latin typeface="Arial" panose="020B0604020202020204" pitchFamily="34" charset="0"/>
                <a:cs typeface="Arial" panose="020B0604020202020204" pitchFamily="34" charset="0"/>
              </a:rPr>
              <a:t>OpenStack is embedded, to one degree or another, into data center infrastructure and cloud computing products</a:t>
            </a:r>
          </a:p>
          <a:p>
            <a:pPr marL="342000" indent="-342000">
              <a:spcBef>
                <a:spcPts val="600"/>
              </a:spcBef>
            </a:pPr>
            <a:r>
              <a:rPr lang="en-US" noProof="0" dirty="0">
                <a:latin typeface="Arial" panose="020B0604020202020204" pitchFamily="34" charset="0"/>
                <a:cs typeface="Arial" panose="020B0604020202020204" pitchFamily="34" charset="0"/>
              </a:rPr>
              <a:t>It provides multi-tenant </a:t>
            </a:r>
            <a:r>
              <a:rPr lang="en-US" spc="-300" noProof="0" dirty="0">
                <a:latin typeface="Arial" panose="020B0604020202020204" pitchFamily="34" charset="0"/>
                <a:cs typeface="Arial" panose="020B0604020202020204" pitchFamily="34" charset="0"/>
              </a:rPr>
              <a:t>I a </a:t>
            </a:r>
            <a:r>
              <a:rPr lang="en-US" spc="-300" noProof="0" dirty="0" err="1">
                <a:latin typeface="Arial" panose="020B0604020202020204" pitchFamily="34" charset="0"/>
                <a:cs typeface="Arial" panose="020B0604020202020204" pitchFamily="34" charset="0"/>
              </a:rPr>
              <a:t>a</a:t>
            </a:r>
            <a:r>
              <a:rPr lang="en-US" spc="-3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S and aims to meet the needs of public and private clouds, regardless of size, by being simple to implement and massively scalable</a:t>
            </a:r>
          </a:p>
        </p:txBody>
      </p:sp>
    </p:spTree>
    <p:extLst>
      <p:ext uri="{BB962C8B-B14F-4D97-AF65-F5344CB8AC3E}">
        <p14:creationId xmlns:p14="http://schemas.microsoft.com/office/powerpoint/2010/main" val="39608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000" y="162000"/>
            <a:ext cx="8273288" cy="590349"/>
          </a:xfrm>
        </p:spPr>
        <p:txBody>
          <a:bodyPr wrap="square" lIns="0" tIns="18000" rIns="0" bIns="18000" anchor="ctr" anchorCtr="0">
            <a:spAutoFit/>
          </a:bodyPr>
          <a:lstStyle/>
          <a:p>
            <a:r>
              <a:rPr lang="en-US" noProof="0" dirty="0"/>
              <a:t>Cloud Service Models</a:t>
            </a:r>
          </a:p>
        </p:txBody>
      </p:sp>
      <p:sp>
        <p:nvSpPr>
          <p:cNvPr id="2" name="Content Placeholder 1"/>
          <p:cNvSpPr>
            <a:spLocks noGrp="1"/>
          </p:cNvSpPr>
          <p:nvPr>
            <p:ph sz="quarter" idx="13"/>
          </p:nvPr>
        </p:nvSpPr>
        <p:spPr>
          <a:xfrm>
            <a:off x="438912" y="982340"/>
            <a:ext cx="8273288" cy="2113843"/>
          </a:xfrm>
        </p:spPr>
        <p:txBody>
          <a:bodyPr wrap="square" lIns="0" tIns="18000" rIns="0" bIns="18000" anchor="ctr" anchorCtr="0">
            <a:spAutoFit/>
          </a:bodyPr>
          <a:lstStyle/>
          <a:p>
            <a:pPr marL="342000" indent="-342000">
              <a:spcBef>
                <a:spcPts val="600"/>
              </a:spcBef>
            </a:pPr>
            <a:r>
              <a:rPr lang="en-US" spc="-300" noProof="0" dirty="0">
                <a:latin typeface="Arial" panose="020B0604020202020204" pitchFamily="34" charset="0"/>
                <a:cs typeface="Arial" panose="020B0604020202020204" pitchFamily="34" charset="0"/>
              </a:rPr>
              <a:t>N I S </a:t>
            </a:r>
            <a:r>
              <a:rPr lang="en-US" noProof="0" dirty="0">
                <a:latin typeface="Arial" panose="020B0604020202020204" pitchFamily="34" charset="0"/>
                <a:cs typeface="Arial" panose="020B0604020202020204" pitchFamily="34" charset="0"/>
              </a:rPr>
              <a:t>T defines three service models that can be viewed as nested service alternatives</a:t>
            </a:r>
          </a:p>
          <a:p>
            <a:pPr marL="828918" lvl="1" indent="-342000"/>
            <a:r>
              <a:rPr lang="en-US" noProof="0" dirty="0">
                <a:latin typeface="Arial" panose="020B0604020202020204" pitchFamily="34" charset="0"/>
                <a:cs typeface="Arial" panose="020B0604020202020204" pitchFamily="34" charset="0"/>
              </a:rPr>
              <a:t>Software as a service (</a:t>
            </a:r>
            <a:r>
              <a:rPr lang="en-US" spc="-300" noProof="0" dirty="0">
                <a:latin typeface="Arial" panose="020B0604020202020204" pitchFamily="34" charset="0"/>
                <a:cs typeface="Arial" panose="020B0604020202020204" pitchFamily="34" charset="0"/>
              </a:rPr>
              <a:t>S a </a:t>
            </a:r>
            <a:r>
              <a:rPr lang="en-US" spc="-300" noProof="0" dirty="0" err="1">
                <a:latin typeface="Arial" panose="020B0604020202020204" pitchFamily="34" charset="0"/>
                <a:cs typeface="Arial" panose="020B0604020202020204" pitchFamily="34" charset="0"/>
              </a:rPr>
              <a:t>a</a:t>
            </a:r>
            <a:r>
              <a:rPr lang="en-US" spc="-3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S)</a:t>
            </a:r>
          </a:p>
          <a:p>
            <a:pPr marL="828918" lvl="1" indent="-342000"/>
            <a:r>
              <a:rPr lang="en-US" noProof="0" dirty="0">
                <a:latin typeface="Arial" panose="020B0604020202020204" pitchFamily="34" charset="0"/>
                <a:cs typeface="Arial" panose="020B0604020202020204" pitchFamily="34" charset="0"/>
              </a:rPr>
              <a:t>Platform as a service (</a:t>
            </a:r>
            <a:r>
              <a:rPr lang="en-US" spc="-300" noProof="0" dirty="0">
                <a:latin typeface="Arial" panose="020B0604020202020204" pitchFamily="34" charset="0"/>
                <a:cs typeface="Arial" panose="020B0604020202020204" pitchFamily="34" charset="0"/>
              </a:rPr>
              <a:t>P a </a:t>
            </a:r>
            <a:r>
              <a:rPr lang="en-US" spc="-300" noProof="0" dirty="0" err="1">
                <a:latin typeface="Arial" panose="020B0604020202020204" pitchFamily="34" charset="0"/>
                <a:cs typeface="Arial" panose="020B0604020202020204" pitchFamily="34" charset="0"/>
              </a:rPr>
              <a:t>a</a:t>
            </a:r>
            <a:r>
              <a:rPr lang="en-US" spc="-3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S)</a:t>
            </a:r>
          </a:p>
          <a:p>
            <a:pPr marL="828918" lvl="1" indent="-342000"/>
            <a:r>
              <a:rPr lang="en-US" noProof="0" dirty="0">
                <a:latin typeface="Arial" panose="020B0604020202020204" pitchFamily="34" charset="0"/>
                <a:cs typeface="Arial" panose="020B0604020202020204" pitchFamily="34" charset="0"/>
              </a:rPr>
              <a:t>Infrastructure as a service (</a:t>
            </a:r>
            <a:r>
              <a:rPr lang="en-US" spc="-300" noProof="0" dirty="0">
                <a:latin typeface="Arial" panose="020B0604020202020204" pitchFamily="34" charset="0"/>
                <a:cs typeface="Arial" panose="020B0604020202020204" pitchFamily="34" charset="0"/>
              </a:rPr>
              <a:t>I a </a:t>
            </a:r>
            <a:r>
              <a:rPr lang="en-US" spc="-300" noProof="0" dirty="0" err="1">
                <a:latin typeface="Arial" panose="020B0604020202020204" pitchFamily="34" charset="0"/>
                <a:cs typeface="Arial" panose="020B0604020202020204" pitchFamily="34" charset="0"/>
              </a:rPr>
              <a:t>a</a:t>
            </a:r>
            <a:r>
              <a:rPr lang="en-US" spc="-3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S)</a:t>
            </a:r>
          </a:p>
        </p:txBody>
      </p:sp>
    </p:spTree>
    <p:extLst>
      <p:ext uri="{BB962C8B-B14F-4D97-AF65-F5344CB8AC3E}">
        <p14:creationId xmlns:p14="http://schemas.microsoft.com/office/powerpoint/2010/main" val="409293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OpenStack </a:t>
            </a:r>
            <a:r>
              <a:rPr lang="en-US" sz="2800" noProof="0" dirty="0"/>
              <a:t>(2 of 2)</a:t>
            </a:r>
          </a:p>
        </p:txBody>
      </p:sp>
      <p:sp>
        <p:nvSpPr>
          <p:cNvPr id="3" name="Content Placeholder 2"/>
          <p:cNvSpPr>
            <a:spLocks noGrp="1"/>
          </p:cNvSpPr>
          <p:nvPr>
            <p:ph sz="quarter" idx="13"/>
          </p:nvPr>
        </p:nvSpPr>
        <p:spPr>
          <a:xfrm>
            <a:off x="446808" y="997936"/>
            <a:ext cx="8265391" cy="4299057"/>
          </a:xfrm>
        </p:spPr>
        <p:txBody>
          <a:bodyPr wrap="square" lIns="0" tIns="18000" rIns="0" bIns="18000" anchor="ctr" anchorCtr="0">
            <a:spAutoFit/>
          </a:bodyPr>
          <a:lstStyle/>
          <a:p>
            <a:pPr marL="342000" indent="-342000">
              <a:spcBef>
                <a:spcPts val="600"/>
              </a:spcBef>
            </a:pPr>
            <a:r>
              <a:rPr lang="en-US" sz="2200" noProof="0" dirty="0">
                <a:latin typeface="Arial" panose="020B0604020202020204" pitchFamily="34" charset="0"/>
                <a:cs typeface="Arial" panose="020B0604020202020204" pitchFamily="34" charset="0"/>
              </a:rPr>
              <a:t>The OpenStack </a:t>
            </a:r>
            <a:r>
              <a:rPr lang="en-US" sz="2200" spc="-280" noProof="0" dirty="0">
                <a:latin typeface="Arial" panose="020B0604020202020204" pitchFamily="34" charset="0"/>
                <a:cs typeface="Arial" panose="020B0604020202020204" pitchFamily="34" charset="0"/>
              </a:rPr>
              <a:t>O </a:t>
            </a:r>
            <a:r>
              <a:rPr lang="en-US" sz="2200" noProof="0" dirty="0">
                <a:latin typeface="Arial" panose="020B0604020202020204" pitchFamily="34" charset="0"/>
                <a:cs typeface="Arial" panose="020B0604020202020204" pitchFamily="34" charset="0"/>
              </a:rPr>
              <a:t>S consists of a number of independent modules, each of which has a project name and a functional name</a:t>
            </a:r>
          </a:p>
          <a:p>
            <a:pPr marL="342000" indent="-342000">
              <a:spcBef>
                <a:spcPts val="600"/>
              </a:spcBef>
            </a:pPr>
            <a:r>
              <a:rPr lang="en-US" sz="2200" noProof="0" dirty="0">
                <a:latin typeface="Arial" panose="020B0604020202020204" pitchFamily="34" charset="0"/>
                <a:cs typeface="Arial" panose="020B0604020202020204" pitchFamily="34" charset="0"/>
              </a:rPr>
              <a:t>The security module for OpenStack is Keystone</a:t>
            </a:r>
          </a:p>
          <a:p>
            <a:pPr marL="342000" indent="-342000">
              <a:spcBef>
                <a:spcPts val="600"/>
              </a:spcBef>
            </a:pPr>
            <a:r>
              <a:rPr lang="en-US" sz="2200" noProof="0" dirty="0">
                <a:latin typeface="Arial" panose="020B0604020202020204" pitchFamily="34" charset="0"/>
                <a:cs typeface="Arial" panose="020B0604020202020204" pitchFamily="34" charset="0"/>
              </a:rPr>
              <a:t>Keystone provides the shared security services essential for a functioning cloud computing infrastructure</a:t>
            </a:r>
          </a:p>
          <a:p>
            <a:pPr marL="828918" lvl="1" indent="-342000"/>
            <a:r>
              <a:rPr lang="en-US" sz="2200" noProof="0" dirty="0">
                <a:latin typeface="Arial" panose="020B0604020202020204" pitchFamily="34" charset="0"/>
                <a:cs typeface="Arial" panose="020B0604020202020204" pitchFamily="34" charset="0"/>
              </a:rPr>
              <a:t>It provides the following main services:</a:t>
            </a:r>
          </a:p>
          <a:p>
            <a:pPr marL="1228968" lvl="2" indent="-342000"/>
            <a:r>
              <a:rPr lang="en-US" sz="2200" noProof="0" dirty="0">
                <a:latin typeface="Arial" panose="020B0604020202020204" pitchFamily="34" charset="0"/>
                <a:cs typeface="Arial" panose="020B0604020202020204" pitchFamily="34" charset="0"/>
              </a:rPr>
              <a:t>Identity</a:t>
            </a:r>
          </a:p>
          <a:p>
            <a:pPr marL="1228968" lvl="2" indent="-342000"/>
            <a:r>
              <a:rPr lang="en-US" sz="2200" noProof="0" dirty="0">
                <a:latin typeface="Arial" panose="020B0604020202020204" pitchFamily="34" charset="0"/>
                <a:cs typeface="Arial" panose="020B0604020202020204" pitchFamily="34" charset="0"/>
              </a:rPr>
              <a:t>Token</a:t>
            </a:r>
          </a:p>
          <a:p>
            <a:pPr marL="1228968" lvl="2" indent="-342000"/>
            <a:r>
              <a:rPr lang="en-US" sz="2200" noProof="0" dirty="0">
                <a:latin typeface="Arial" panose="020B0604020202020204" pitchFamily="34" charset="0"/>
                <a:cs typeface="Arial" panose="020B0604020202020204" pitchFamily="34" charset="0"/>
              </a:rPr>
              <a:t>Service catalog</a:t>
            </a:r>
          </a:p>
          <a:p>
            <a:pPr marL="1228968" lvl="2" indent="-342000"/>
            <a:r>
              <a:rPr lang="en-US" sz="2200" noProof="0" dirty="0">
                <a:latin typeface="Arial" panose="020B0604020202020204" pitchFamily="34" charset="0"/>
                <a:cs typeface="Arial" panose="020B0604020202020204" pitchFamily="34" charset="0"/>
              </a:rPr>
              <a:t>Policies</a:t>
            </a:r>
          </a:p>
        </p:txBody>
      </p:sp>
    </p:spTree>
    <p:extLst>
      <p:ext uri="{BB962C8B-B14F-4D97-AF65-F5344CB8AC3E}">
        <p14:creationId xmlns:p14="http://schemas.microsoft.com/office/powerpoint/2010/main" val="292174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13.7</a:t>
            </a:r>
          </a:p>
        </p:txBody>
      </p:sp>
      <p:sp>
        <p:nvSpPr>
          <p:cNvPr id="5" name="Content Placeholder 4">
            <a:extLst>
              <a:ext uri="{FF2B5EF4-FFF2-40B4-BE49-F238E27FC236}">
                <a16:creationId xmlns:a16="http://schemas.microsoft.com/office/drawing/2014/main" id="{C792EF37-EB65-7416-BAE4-E092115CFC21}"/>
              </a:ext>
            </a:extLst>
          </p:cNvPr>
          <p:cNvSpPr>
            <a:spLocks noGrp="1"/>
          </p:cNvSpPr>
          <p:nvPr>
            <p:ph sz="quarter" idx="13"/>
          </p:nvPr>
        </p:nvSpPr>
        <p:spPr>
          <a:xfrm>
            <a:off x="446808" y="986863"/>
            <a:ext cx="8265391"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Launching a Virtual Machine in OpenStack</a:t>
            </a:r>
            <a:endParaRPr lang="en-US" noProof="0" dirty="0">
              <a:latin typeface="Arial" panose="020B0604020202020204" pitchFamily="34" charset="0"/>
              <a:cs typeface="Arial" panose="020B0604020202020204" pitchFamily="34" charset="0"/>
            </a:endParaRPr>
          </a:p>
        </p:txBody>
      </p:sp>
      <p:pic>
        <p:nvPicPr>
          <p:cNvPr id="7" name="Picture 6" descr="The diagram provides the process for launching a virtual machine in open stack.&#10;Long description is available in notes, press F6.">
            <a:extLst>
              <a:ext uri="{FF2B5EF4-FFF2-40B4-BE49-F238E27FC236}">
                <a16:creationId xmlns:a16="http://schemas.microsoft.com/office/drawing/2014/main" id="{DB356510-74EB-811A-EF2B-4C6E6ED75D41}"/>
              </a:ext>
            </a:extLst>
          </p:cNvPr>
          <p:cNvPicPr>
            <a:picLocks noChangeAspect="1"/>
          </p:cNvPicPr>
          <p:nvPr/>
        </p:nvPicPr>
        <p:blipFill>
          <a:blip r:embed="rId3"/>
          <a:stretch>
            <a:fillRect/>
          </a:stretch>
        </p:blipFill>
        <p:spPr>
          <a:xfrm>
            <a:off x="1339495" y="1521936"/>
            <a:ext cx="6465011" cy="4811665"/>
          </a:xfrm>
          <a:prstGeom prst="rect">
            <a:avLst/>
          </a:prstGeom>
        </p:spPr>
      </p:pic>
    </p:spTree>
    <p:extLst>
      <p:ext uri="{BB962C8B-B14F-4D97-AF65-F5344CB8AC3E}">
        <p14:creationId xmlns:p14="http://schemas.microsoft.com/office/powerpoint/2010/main" val="393400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218" y="1078988"/>
            <a:ext cx="6913563"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80C3D276-B9EB-7167-8FF4-FD36DEDEBC04}"/>
              </a:ext>
            </a:extLst>
          </p:cNvPr>
          <p:cNvSpPr>
            <a:spLocks noGrp="1"/>
          </p:cNvSpPr>
          <p:nvPr>
            <p:ph type="title"/>
          </p:nvPr>
        </p:nvSpPr>
        <p:spPr>
          <a:xfrm>
            <a:off x="446808" y="172494"/>
            <a:ext cx="8265391" cy="559572"/>
          </a:xfrm>
          <a:noFill/>
          <a:ln>
            <a:noFill/>
          </a:ln>
        </p:spPr>
        <p:txBody>
          <a:bodyPr wrap="square" lIns="0" tIns="18000" rIns="0" bIns="18000" anchor="ctr" anchorCtr="0">
            <a:spAutoFit/>
          </a:bodyPr>
          <a:lstStyle/>
          <a:p>
            <a:r>
              <a:rPr lang="en-US" sz="3600" dirty="0">
                <a:latin typeface="+mj-lt"/>
              </a:rPr>
              <a:t>Cloud Attacks</a:t>
            </a:r>
          </a:p>
        </p:txBody>
      </p:sp>
      <p:sp>
        <p:nvSpPr>
          <p:cNvPr id="2" name="TextBox 1">
            <a:extLst>
              <a:ext uri="{FF2B5EF4-FFF2-40B4-BE49-F238E27FC236}">
                <a16:creationId xmlns:a16="http://schemas.microsoft.com/office/drawing/2014/main" id="{69E65DC8-E585-4F28-1D80-54DD58DB7997}"/>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971704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346" y="4074410"/>
            <a:ext cx="3056545" cy="1167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30267" y="880313"/>
            <a:ext cx="8229600" cy="4428411"/>
          </a:xfrm>
        </p:spPr>
        <p:txBody>
          <a:bodyPr>
            <a:normAutofit/>
          </a:bodyPr>
          <a:lstStyle/>
          <a:p>
            <a:r>
              <a:rPr lang="en-US" sz="1800" dirty="0"/>
              <a:t>Hijacks cloud data centers</a:t>
            </a:r>
          </a:p>
          <a:p>
            <a:r>
              <a:rPr lang="en-US" sz="1800" dirty="0"/>
              <a:t>Infects them with </a:t>
            </a:r>
            <a:r>
              <a:rPr lang="en-US" sz="1800" dirty="0" err="1">
                <a:hlinkClick r:id="rId5"/>
              </a:rPr>
              <a:t>Itsoknoproblembro</a:t>
            </a:r>
            <a:r>
              <a:rPr lang="en-US" sz="1800" dirty="0"/>
              <a:t> (It’s OK, No Problem, Bro)</a:t>
            </a:r>
          </a:p>
          <a:p>
            <a:pPr lvl="1"/>
            <a:r>
              <a:rPr lang="en-US" sz="1800" dirty="0" err="1"/>
              <a:t>bRobots</a:t>
            </a:r>
            <a:r>
              <a:rPr lang="en-US" sz="1800" dirty="0"/>
              <a:t> (infected servers) difficult to trace to attacker</a:t>
            </a:r>
          </a:p>
          <a:p>
            <a:pPr lvl="1"/>
            <a:r>
              <a:rPr lang="en-US" sz="1800" dirty="0"/>
              <a:t>mounts high volume 70 </a:t>
            </a:r>
            <a:r>
              <a:rPr lang="en-US" sz="1800" dirty="0" err="1"/>
              <a:t>Gbps</a:t>
            </a:r>
            <a:r>
              <a:rPr lang="en-US" sz="1800" dirty="0"/>
              <a:t> </a:t>
            </a:r>
            <a:r>
              <a:rPr lang="en-US" sz="1800" dirty="0" err="1"/>
              <a:t>DDoS</a:t>
            </a:r>
            <a:r>
              <a:rPr lang="en-US" sz="1800" dirty="0"/>
              <a:t> system attack</a:t>
            </a:r>
          </a:p>
          <a:p>
            <a:pPr lvl="1"/>
            <a:r>
              <a:rPr lang="en-US" sz="1800" dirty="0"/>
              <a:t>targets known vulnerabilities in web content management systems</a:t>
            </a:r>
          </a:p>
          <a:p>
            <a:pPr lvl="2"/>
            <a:r>
              <a:rPr lang="en-US" sz="1800" dirty="0" err="1">
                <a:hlinkClick r:id="rId6"/>
              </a:rPr>
              <a:t>Joomla</a:t>
            </a:r>
            <a:r>
              <a:rPr lang="en-US" sz="1800" dirty="0">
                <a:hlinkClick r:id="rId6"/>
              </a:rPr>
              <a:t> and </a:t>
            </a:r>
            <a:r>
              <a:rPr lang="en-US" sz="1800" dirty="0" err="1">
                <a:hlinkClick r:id="rId6"/>
              </a:rPr>
              <a:t>WordPress</a:t>
            </a:r>
            <a:r>
              <a:rPr lang="en-US" sz="1800" dirty="0"/>
              <a:t> </a:t>
            </a:r>
          </a:p>
          <a:p>
            <a:pPr lvl="1"/>
            <a:r>
              <a:rPr lang="en-US" sz="1800" dirty="0"/>
              <a:t>sends SSL (encrypted - more resource-intensive) requests, also SYN floods, UDP, ICMP attacks</a:t>
            </a:r>
          </a:p>
          <a:p>
            <a:pPr lvl="1"/>
            <a:r>
              <a:rPr lang="en-US" sz="1800" dirty="0"/>
              <a:t>Payback for economic sanctions, Stuxnet?</a:t>
            </a:r>
          </a:p>
        </p:txBody>
      </p:sp>
      <p:sp>
        <p:nvSpPr>
          <p:cNvPr id="5" name="TextBox 4"/>
          <p:cNvSpPr txBox="1"/>
          <p:nvPr/>
        </p:nvSpPr>
        <p:spPr>
          <a:xfrm>
            <a:off x="656630" y="5442404"/>
            <a:ext cx="8242146" cy="738664"/>
          </a:xfrm>
          <a:prstGeom prst="rect">
            <a:avLst/>
          </a:prstGeom>
          <a:noFill/>
        </p:spPr>
        <p:txBody>
          <a:bodyPr wrap="square" rtlCol="0">
            <a:spAutoFit/>
          </a:bodyPr>
          <a:lstStyle/>
          <a:p>
            <a:r>
              <a:rPr lang="en-US" sz="1400" dirty="0"/>
              <a:t>The 2012 Verizon Data Breach Investigations Report reveals that several high-profile application-layer DDoS attacks hiding behind volumetric attacks were used to obscure data theft efforts, proving that multi-vector attacks are now used to hide the true target of the attack. </a:t>
            </a:r>
          </a:p>
        </p:txBody>
      </p:sp>
      <p:sp>
        <p:nvSpPr>
          <p:cNvPr id="8" name="TextBox 7"/>
          <p:cNvSpPr txBox="1"/>
          <p:nvPr/>
        </p:nvSpPr>
        <p:spPr>
          <a:xfrm>
            <a:off x="6161938" y="3838711"/>
            <a:ext cx="1520815" cy="584775"/>
          </a:xfrm>
          <a:prstGeom prst="rect">
            <a:avLst/>
          </a:prstGeom>
          <a:noFill/>
          <a:ln>
            <a:noFill/>
          </a:ln>
        </p:spPr>
        <p:txBody>
          <a:bodyPr wrap="square" rtlCol="0">
            <a:spAutoFit/>
          </a:bodyPr>
          <a:lstStyle/>
          <a:p>
            <a:r>
              <a:rPr lang="en-US" sz="1600" dirty="0">
                <a:latin typeface="Calibri" panose="020F0502020204030204" pitchFamily="34" charset="0"/>
                <a:cs typeface="Arial" panose="020B0604020202020204" pitchFamily="34" charset="0"/>
                <a:hlinkClick r:id="rId7"/>
              </a:rPr>
              <a:t>“Round up the usual suspects”</a:t>
            </a:r>
            <a:endParaRPr lang="en-US" sz="1600" dirty="0">
              <a:latin typeface="Calibri" panose="020F0502020204030204" pitchFamily="34" charset="0"/>
              <a:cs typeface="Arial" panose="020B0604020202020204" pitchFamily="34" charset="0"/>
            </a:endParaRPr>
          </a:p>
        </p:txBody>
      </p:sp>
      <p:pic>
        <p:nvPicPr>
          <p:cNvPr id="105476" name="Picture 4">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8667" y="3734273"/>
            <a:ext cx="747267" cy="944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2522234-0F34-730D-CD81-D50AF810242C}"/>
              </a:ext>
            </a:extLst>
          </p:cNvPr>
          <p:cNvSpPr txBox="1"/>
          <p:nvPr/>
        </p:nvSpPr>
        <p:spPr>
          <a:xfrm>
            <a:off x="7517233" y="4673620"/>
            <a:ext cx="970137" cy="430887"/>
          </a:xfrm>
          <a:prstGeom prst="rect">
            <a:avLst/>
          </a:prstGeom>
          <a:noFill/>
        </p:spPr>
        <p:txBody>
          <a:bodyPr wrap="none" rtlCol="0">
            <a:spAutoFit/>
          </a:bodyPr>
          <a:lstStyle/>
          <a:p>
            <a:pPr algn="ctr"/>
            <a:r>
              <a:rPr lang="en-US" sz="1050" dirty="0"/>
              <a:t>Casablanca </a:t>
            </a:r>
          </a:p>
          <a:p>
            <a:pPr algn="ctr"/>
            <a:r>
              <a:rPr lang="en-US" sz="1050" dirty="0"/>
              <a:t>(1942)</a:t>
            </a:r>
          </a:p>
        </p:txBody>
      </p:sp>
      <p:sp>
        <p:nvSpPr>
          <p:cNvPr id="11" name="Title 1">
            <a:extLst>
              <a:ext uri="{FF2B5EF4-FFF2-40B4-BE49-F238E27FC236}">
                <a16:creationId xmlns:a16="http://schemas.microsoft.com/office/drawing/2014/main" id="{63D94D91-40CD-91A9-812A-731491E08D3A}"/>
              </a:ext>
            </a:extLst>
          </p:cNvPr>
          <p:cNvSpPr>
            <a:spLocks noGrp="1"/>
          </p:cNvSpPr>
          <p:nvPr>
            <p:ph type="title"/>
          </p:nvPr>
        </p:nvSpPr>
        <p:spPr>
          <a:xfrm>
            <a:off x="446808" y="172494"/>
            <a:ext cx="8265391" cy="559572"/>
          </a:xfrm>
          <a:noFill/>
          <a:ln>
            <a:noFill/>
          </a:ln>
        </p:spPr>
        <p:txBody>
          <a:bodyPr wrap="square" lIns="0" tIns="18000" rIns="0" bIns="18000" anchor="ctr" anchorCtr="0">
            <a:spAutoFit/>
          </a:bodyPr>
          <a:lstStyle/>
          <a:p>
            <a:r>
              <a:rPr lang="en-US" sz="3600" dirty="0">
                <a:latin typeface="+mj-lt"/>
              </a:rPr>
              <a:t>Cloud Attacks</a:t>
            </a:r>
          </a:p>
        </p:txBody>
      </p:sp>
      <p:sp>
        <p:nvSpPr>
          <p:cNvPr id="2" name="TextBox 1">
            <a:extLst>
              <a:ext uri="{FF2B5EF4-FFF2-40B4-BE49-F238E27FC236}">
                <a16:creationId xmlns:a16="http://schemas.microsoft.com/office/drawing/2014/main" id="{CD33E818-F00D-55BA-C4B3-0CD1A7B0D4DB}"/>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97154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61" y="1331820"/>
            <a:ext cx="8064896" cy="144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75"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107" y="3225425"/>
            <a:ext cx="8045785" cy="1280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9BAB536F-4EF1-EB73-9A83-517E88CE8F70}"/>
              </a:ext>
            </a:extLst>
          </p:cNvPr>
          <p:cNvSpPr>
            <a:spLocks noGrp="1"/>
          </p:cNvSpPr>
          <p:nvPr>
            <p:ph type="title"/>
          </p:nvPr>
        </p:nvSpPr>
        <p:spPr>
          <a:xfrm>
            <a:off x="446808" y="172494"/>
            <a:ext cx="8265391" cy="559572"/>
          </a:xfrm>
          <a:noFill/>
          <a:ln>
            <a:noFill/>
          </a:ln>
        </p:spPr>
        <p:txBody>
          <a:bodyPr wrap="square" lIns="0" tIns="18000" rIns="0" bIns="18000" anchor="ctr" anchorCtr="0">
            <a:spAutoFit/>
          </a:bodyPr>
          <a:lstStyle/>
          <a:p>
            <a:r>
              <a:rPr lang="en-US" sz="3600" dirty="0">
                <a:latin typeface="+mj-lt"/>
              </a:rPr>
              <a:t>Cloud Attacks</a:t>
            </a:r>
          </a:p>
        </p:txBody>
      </p:sp>
      <p:sp>
        <p:nvSpPr>
          <p:cNvPr id="3" name="TextBox 2">
            <a:extLst>
              <a:ext uri="{FF2B5EF4-FFF2-40B4-BE49-F238E27FC236}">
                <a16:creationId xmlns:a16="http://schemas.microsoft.com/office/drawing/2014/main" id="{A1D10440-C1EC-CB92-1234-A6A769ED8B23}"/>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981538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457200" y="1190648"/>
            <a:ext cx="8294260" cy="861964"/>
          </a:xfrm>
          <a:prstGeom prst="rect">
            <a:avLst/>
          </a:prstGeom>
        </p:spPr>
      </p:pic>
      <p:pic>
        <p:nvPicPr>
          <p:cNvPr id="5" name="Picture 4">
            <a:hlinkClick r:id="rId4"/>
          </p:cNvPr>
          <p:cNvPicPr>
            <a:picLocks noChangeAspect="1"/>
          </p:cNvPicPr>
          <p:nvPr/>
        </p:nvPicPr>
        <p:blipFill>
          <a:blip r:embed="rId5"/>
          <a:stretch>
            <a:fillRect/>
          </a:stretch>
        </p:blipFill>
        <p:spPr>
          <a:xfrm>
            <a:off x="449077" y="2254592"/>
            <a:ext cx="8313585" cy="1357584"/>
          </a:xfrm>
          <a:prstGeom prst="rect">
            <a:avLst/>
          </a:prstGeom>
        </p:spPr>
      </p:pic>
      <p:pic>
        <p:nvPicPr>
          <p:cNvPr id="6" name="Picture 5">
            <a:hlinkClick r:id="rId6"/>
          </p:cNvPr>
          <p:cNvPicPr>
            <a:picLocks noChangeAspect="1"/>
          </p:cNvPicPr>
          <p:nvPr/>
        </p:nvPicPr>
        <p:blipFill>
          <a:blip r:embed="rId7"/>
          <a:stretch>
            <a:fillRect/>
          </a:stretch>
        </p:blipFill>
        <p:spPr>
          <a:xfrm>
            <a:off x="446808" y="3954865"/>
            <a:ext cx="4646551" cy="667137"/>
          </a:xfrm>
          <a:prstGeom prst="rect">
            <a:avLst/>
          </a:prstGeom>
        </p:spPr>
      </p:pic>
      <p:sp>
        <p:nvSpPr>
          <p:cNvPr id="3" name="TextBox 2"/>
          <p:cNvSpPr txBox="1"/>
          <p:nvPr/>
        </p:nvSpPr>
        <p:spPr>
          <a:xfrm>
            <a:off x="3059222" y="1842578"/>
            <a:ext cx="5077031" cy="923330"/>
          </a:xfrm>
          <a:prstGeom prst="rect">
            <a:avLst/>
          </a:prstGeom>
          <a:noFill/>
          <a:ln>
            <a:noFill/>
          </a:ln>
        </p:spPr>
        <p:txBody>
          <a:bodyPr wrap="none" rtlCol="0">
            <a:spAutoFit/>
          </a:bodyPr>
          <a:lstStyle/>
          <a:p>
            <a:r>
              <a:rPr lang="en-US" dirty="0" err="1"/>
              <a:t>IoT</a:t>
            </a:r>
            <a:r>
              <a:rPr lang="en-US" dirty="0"/>
              <a:t> Malware known as </a:t>
            </a:r>
            <a:r>
              <a:rPr lang="en-US" dirty="0" err="1"/>
              <a:t>Mirai</a:t>
            </a:r>
            <a:endParaRPr lang="en-US" dirty="0"/>
          </a:p>
          <a:p>
            <a:pPr marL="285750" indent="-285750">
              <a:buFont typeface="Courier New" panose="02070309020205020404" pitchFamily="49" charset="0"/>
              <a:buChar char="o"/>
            </a:pPr>
            <a:r>
              <a:rPr lang="en-US" dirty="0"/>
              <a:t>Used factory-set passwords or no passwords</a:t>
            </a:r>
          </a:p>
          <a:p>
            <a:pPr marL="285750" indent="-285750">
              <a:buFont typeface="Courier New" panose="02070309020205020404" pitchFamily="49" charset="0"/>
              <a:buChar char="o"/>
            </a:pPr>
            <a:r>
              <a:rPr lang="en-US" dirty="0"/>
              <a:t>Millions of devices participated in the attack</a:t>
            </a:r>
          </a:p>
        </p:txBody>
      </p:sp>
      <p:sp>
        <p:nvSpPr>
          <p:cNvPr id="11" name="Title 1">
            <a:extLst>
              <a:ext uri="{FF2B5EF4-FFF2-40B4-BE49-F238E27FC236}">
                <a16:creationId xmlns:a16="http://schemas.microsoft.com/office/drawing/2014/main" id="{66FC458E-7B5F-A250-3F56-4EFAD5F2C971}"/>
              </a:ext>
            </a:extLst>
          </p:cNvPr>
          <p:cNvSpPr>
            <a:spLocks noGrp="1"/>
          </p:cNvSpPr>
          <p:nvPr>
            <p:ph type="title"/>
          </p:nvPr>
        </p:nvSpPr>
        <p:spPr>
          <a:xfrm>
            <a:off x="446808" y="172494"/>
            <a:ext cx="8265391" cy="559572"/>
          </a:xfrm>
        </p:spPr>
        <p:txBody>
          <a:bodyPr wrap="square" lIns="0" tIns="18000" rIns="0" bIns="18000" anchor="ctr" anchorCtr="0">
            <a:spAutoFit/>
          </a:bodyPr>
          <a:lstStyle/>
          <a:p>
            <a:r>
              <a:rPr lang="en-US" noProof="0" dirty="0"/>
              <a:t>IoT Attacks</a:t>
            </a:r>
          </a:p>
        </p:txBody>
      </p:sp>
      <p:pic>
        <p:nvPicPr>
          <p:cNvPr id="12" name="Picture 11">
            <a:hlinkClick r:id="rId8"/>
            <a:extLst>
              <a:ext uri="{FF2B5EF4-FFF2-40B4-BE49-F238E27FC236}">
                <a16:creationId xmlns:a16="http://schemas.microsoft.com/office/drawing/2014/main" id="{DBDA33C5-94FA-FFD8-6D30-F1D0CD519A65}"/>
              </a:ext>
            </a:extLst>
          </p:cNvPr>
          <p:cNvPicPr>
            <a:picLocks noChangeAspect="1"/>
          </p:cNvPicPr>
          <p:nvPr/>
        </p:nvPicPr>
        <p:blipFill>
          <a:blip r:embed="rId9"/>
          <a:stretch>
            <a:fillRect/>
          </a:stretch>
        </p:blipFill>
        <p:spPr>
          <a:xfrm>
            <a:off x="446808" y="4764376"/>
            <a:ext cx="6759387" cy="1511509"/>
          </a:xfrm>
          <a:prstGeom prst="rect">
            <a:avLst/>
          </a:prstGeom>
        </p:spPr>
      </p:pic>
      <p:pic>
        <p:nvPicPr>
          <p:cNvPr id="7" name="Picture 6">
            <a:hlinkClick r:id="rId10"/>
          </p:cNvPr>
          <p:cNvPicPr>
            <a:picLocks noChangeAspect="1"/>
          </p:cNvPicPr>
          <p:nvPr/>
        </p:nvPicPr>
        <p:blipFill>
          <a:blip r:embed="rId11"/>
          <a:stretch>
            <a:fillRect/>
          </a:stretch>
        </p:blipFill>
        <p:spPr>
          <a:xfrm>
            <a:off x="5284638" y="3674463"/>
            <a:ext cx="3583362" cy="1227940"/>
          </a:xfrm>
          <a:prstGeom prst="rect">
            <a:avLst/>
          </a:prstGeom>
        </p:spPr>
      </p:pic>
      <p:sp>
        <p:nvSpPr>
          <p:cNvPr id="2" name="TextBox 1">
            <a:extLst>
              <a:ext uri="{FF2B5EF4-FFF2-40B4-BE49-F238E27FC236}">
                <a16:creationId xmlns:a16="http://schemas.microsoft.com/office/drawing/2014/main" id="{AE75C7A2-5B43-9E03-19CC-D97657F09475}"/>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525075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The Internet of Things (I</a:t>
            </a:r>
            <a:r>
              <a:rPr lang="en-US" sz="100" noProof="0" dirty="0"/>
              <a:t> </a:t>
            </a:r>
            <a:r>
              <a:rPr lang="en-US" noProof="0" dirty="0"/>
              <a:t>o</a:t>
            </a:r>
            <a:r>
              <a:rPr lang="en-US" sz="100" noProof="0" dirty="0"/>
              <a:t> </a:t>
            </a:r>
            <a:r>
              <a:rPr lang="en-US" noProof="0" dirty="0"/>
              <a:t>T)</a:t>
            </a:r>
            <a:endParaRPr lang="en-US" sz="2000" b="0" noProof="0" dirty="0"/>
          </a:p>
        </p:txBody>
      </p:sp>
      <p:sp>
        <p:nvSpPr>
          <p:cNvPr id="3" name="Content Placeholder 2"/>
          <p:cNvSpPr>
            <a:spLocks noGrp="1"/>
          </p:cNvSpPr>
          <p:nvPr>
            <p:ph sz="quarter" idx="13"/>
          </p:nvPr>
        </p:nvSpPr>
        <p:spPr>
          <a:xfrm>
            <a:off x="446809" y="1077117"/>
            <a:ext cx="8265390" cy="3945114"/>
          </a:xfrm>
        </p:spPr>
        <p:txBody>
          <a:bodyPr wrap="square" lIns="0" tIns="18000" rIns="0" bIns="18000" anchor="ctr" anchorCtr="0">
            <a:spAutoFit/>
          </a:bodyPr>
          <a:lstStyle/>
          <a:p>
            <a:pPr marL="342000" indent="-342000">
              <a:spcBef>
                <a:spcPts val="600"/>
              </a:spcBef>
            </a:pPr>
            <a:r>
              <a:rPr lang="en-US" sz="1600" spc="-220" noProof="0" dirty="0">
                <a:latin typeface="Arial" panose="020B0604020202020204" pitchFamily="34" charset="0"/>
                <a:cs typeface="Arial" panose="020B0604020202020204" pitchFamily="34" charset="0"/>
              </a:rPr>
              <a:t>I o </a:t>
            </a:r>
            <a:r>
              <a:rPr lang="en-US" sz="1600" noProof="0" dirty="0">
                <a:latin typeface="Arial" panose="020B0604020202020204" pitchFamily="34" charset="0"/>
                <a:cs typeface="Arial" panose="020B0604020202020204" pitchFamily="34" charset="0"/>
              </a:rPr>
              <a:t>T is a term that refers to the expanding interconnection of smart devices, ranging from appliances to tiny sensors</a:t>
            </a:r>
          </a:p>
          <a:p>
            <a:pPr marL="828918" lvl="1" indent="-342000"/>
            <a:r>
              <a:rPr lang="en-US" sz="1600" noProof="0" dirty="0">
                <a:latin typeface="Arial" panose="020B0604020202020204" pitchFamily="34" charset="0"/>
                <a:cs typeface="Arial" panose="020B0604020202020204" pitchFamily="34" charset="0"/>
              </a:rPr>
              <a:t>A dominant theme is the embedding of short-range mobile transceivers into a wide array of gadgets and everyday items, enabling new forms of communication between people and things and between things themselves</a:t>
            </a:r>
          </a:p>
          <a:p>
            <a:pPr marL="828918" lvl="1" indent="-342000"/>
            <a:r>
              <a:rPr lang="en-US" sz="1600" noProof="0" dirty="0">
                <a:latin typeface="Arial" panose="020B0604020202020204" pitchFamily="34" charset="0"/>
                <a:cs typeface="Arial" panose="020B0604020202020204" pitchFamily="34" charset="0"/>
              </a:rPr>
              <a:t>The Internet supports the interconnectivity usually through cloud systems</a:t>
            </a:r>
          </a:p>
          <a:p>
            <a:pPr marL="342000" indent="-342000">
              <a:spcBef>
                <a:spcPts val="600"/>
              </a:spcBef>
            </a:pPr>
            <a:r>
              <a:rPr lang="en-US" sz="1600" noProof="0" dirty="0">
                <a:latin typeface="Arial" panose="020B0604020202020204" pitchFamily="34" charset="0"/>
                <a:cs typeface="Arial" panose="020B0604020202020204" pitchFamily="34" charset="0"/>
              </a:rPr>
              <a:t>The objects deliver sensor information, act on their environment, and, in some cases, modify themselves to create overall management of a larger system</a:t>
            </a:r>
          </a:p>
          <a:p>
            <a:pPr marL="342000" indent="-342000">
              <a:spcBef>
                <a:spcPts val="600"/>
              </a:spcBef>
            </a:pPr>
            <a:r>
              <a:rPr lang="en-US" sz="1600" noProof="0" dirty="0">
                <a:latin typeface="Arial" panose="020B0604020202020204" pitchFamily="34" charset="0"/>
                <a:cs typeface="Arial" panose="020B0604020202020204" pitchFamily="34" charset="0"/>
              </a:rPr>
              <a:t>The </a:t>
            </a:r>
            <a:r>
              <a:rPr lang="en-US" sz="1600" spc="-220" noProof="0" dirty="0">
                <a:latin typeface="Arial" panose="020B0604020202020204" pitchFamily="34" charset="0"/>
                <a:cs typeface="Arial" panose="020B0604020202020204" pitchFamily="34" charset="0"/>
              </a:rPr>
              <a:t>I o </a:t>
            </a:r>
            <a:r>
              <a:rPr lang="en-US" sz="1600" noProof="0" dirty="0">
                <a:latin typeface="Arial" panose="020B0604020202020204" pitchFamily="34" charset="0"/>
                <a:cs typeface="Arial" panose="020B0604020202020204" pitchFamily="34" charset="0"/>
              </a:rPr>
              <a:t>T is primarily driven by deeply embedded devices</a:t>
            </a:r>
          </a:p>
          <a:p>
            <a:pPr marL="828918" lvl="1" indent="-342000"/>
            <a:r>
              <a:rPr lang="en-US" sz="1600" noProof="0" dirty="0">
                <a:latin typeface="Arial" panose="020B0604020202020204" pitchFamily="34" charset="0"/>
                <a:cs typeface="Arial" panose="020B0604020202020204" pitchFamily="34" charset="0"/>
              </a:rPr>
              <a:t>These devices are low-bandwidth, low-repetition data capture and low-bandwidth data-usage appliances that communicate with each other and provide data via user interfaces</a:t>
            </a:r>
          </a:p>
          <a:p>
            <a:pPr marL="828918" lvl="1" indent="-342000"/>
            <a:r>
              <a:rPr lang="en-US" sz="1600" noProof="0" dirty="0">
                <a:latin typeface="Arial" panose="020B0604020202020204" pitchFamily="34" charset="0"/>
                <a:cs typeface="Arial" panose="020B0604020202020204" pitchFamily="34" charset="0"/>
              </a:rPr>
              <a:t>Embedded appliances, such as high-resolution video security cameras, video </a:t>
            </a:r>
            <a:r>
              <a:rPr lang="en-US" sz="1600" spc="-220" noProof="0" dirty="0">
                <a:latin typeface="Arial" panose="020B0604020202020204" pitchFamily="34" charset="0"/>
                <a:cs typeface="Arial" panose="020B0604020202020204" pitchFamily="34" charset="0"/>
              </a:rPr>
              <a:t>V o I </a:t>
            </a:r>
            <a:r>
              <a:rPr lang="en-US" sz="1600" noProof="0" dirty="0">
                <a:latin typeface="Arial" panose="020B0604020202020204" pitchFamily="34" charset="0"/>
                <a:cs typeface="Arial" panose="020B0604020202020204" pitchFamily="34" charset="0"/>
              </a:rPr>
              <a:t>P phones, and a handful of others, require high-bandwidth streaming capabilities</a:t>
            </a:r>
          </a:p>
        </p:txBody>
      </p:sp>
    </p:spTree>
    <p:extLst>
      <p:ext uri="{BB962C8B-B14F-4D97-AF65-F5344CB8AC3E}">
        <p14:creationId xmlns:p14="http://schemas.microsoft.com/office/powerpoint/2010/main" val="614023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Evolution </a:t>
            </a:r>
            <a:r>
              <a:rPr lang="en-US" sz="2800" noProof="0" dirty="0"/>
              <a:t>(1 of 2)</a:t>
            </a:r>
          </a:p>
        </p:txBody>
      </p:sp>
      <p:sp>
        <p:nvSpPr>
          <p:cNvPr id="3" name="Content Placeholder 2"/>
          <p:cNvSpPr>
            <a:spLocks noGrp="1"/>
          </p:cNvSpPr>
          <p:nvPr>
            <p:ph sz="quarter" idx="13"/>
          </p:nvPr>
        </p:nvSpPr>
        <p:spPr>
          <a:xfrm>
            <a:off x="446809" y="1053338"/>
            <a:ext cx="8265391" cy="4376001"/>
          </a:xfrm>
        </p:spPr>
        <p:txBody>
          <a:bodyPr wrap="square" lIns="0" tIns="18000" rIns="0" bIns="18000" anchor="ctr" anchorCtr="0">
            <a:spAutoFit/>
          </a:bodyPr>
          <a:lstStyle/>
          <a:p>
            <a:pPr marL="342000" indent="-342000">
              <a:spcBef>
                <a:spcPts val="600"/>
              </a:spcBef>
            </a:pPr>
            <a:r>
              <a:rPr lang="en-US" sz="1800" noProof="0" dirty="0">
                <a:latin typeface="Arial" panose="020B0604020202020204" pitchFamily="34" charset="0"/>
                <a:cs typeface="Arial" panose="020B0604020202020204" pitchFamily="34" charset="0"/>
              </a:rPr>
              <a:t>With reference to the end systems supported, the Internet has gone through roughly four generations of deployment culminating in the </a:t>
            </a:r>
            <a:r>
              <a:rPr lang="en-US" sz="1800" spc="-220" noProof="0" dirty="0">
                <a:latin typeface="Arial" panose="020B0604020202020204" pitchFamily="34" charset="0"/>
                <a:cs typeface="Arial" panose="020B0604020202020204" pitchFamily="34" charset="0"/>
              </a:rPr>
              <a:t>I o </a:t>
            </a:r>
            <a:r>
              <a:rPr lang="en-US" sz="1800" noProof="0" dirty="0">
                <a:latin typeface="Arial" panose="020B0604020202020204" pitchFamily="34" charset="0"/>
                <a:cs typeface="Arial" panose="020B0604020202020204" pitchFamily="34" charset="0"/>
              </a:rPr>
              <a:t>T:</a:t>
            </a:r>
          </a:p>
          <a:p>
            <a:pPr marL="828918" lvl="1" indent="-342000"/>
            <a:r>
              <a:rPr lang="en-US" sz="1800" noProof="0" dirty="0">
                <a:latin typeface="Arial" panose="020B0604020202020204" pitchFamily="34" charset="0"/>
                <a:cs typeface="Arial" panose="020B0604020202020204" pitchFamily="34" charset="0"/>
              </a:rPr>
              <a:t>Information technology (</a:t>
            </a:r>
            <a:r>
              <a:rPr lang="en-US" sz="1800" spc="-22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a:t>
            </a:r>
          </a:p>
          <a:p>
            <a:pPr marL="1228968" lvl="2" indent="-342000"/>
            <a:r>
              <a:rPr lang="en-US" sz="1800" spc="-220" noProof="0" dirty="0">
                <a:latin typeface="Arial" panose="020B0604020202020204" pitchFamily="34" charset="0"/>
                <a:cs typeface="Arial" panose="020B0604020202020204" pitchFamily="34" charset="0"/>
              </a:rPr>
              <a:t>P C </a:t>
            </a:r>
            <a:r>
              <a:rPr lang="en-US" sz="1800" noProof="0" dirty="0">
                <a:latin typeface="Arial" panose="020B0604020202020204" pitchFamily="34" charset="0"/>
                <a:cs typeface="Arial" panose="020B0604020202020204" pitchFamily="34" charset="0"/>
              </a:rPr>
              <a:t>s, servers, routers, firewalls, and so on bought as </a:t>
            </a:r>
            <a:r>
              <a:rPr lang="en-US" sz="1800" spc="-22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 devices by enterprise </a:t>
            </a:r>
            <a:r>
              <a:rPr lang="en-US" sz="1800" spc="-22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 people primarily using wired connectivity</a:t>
            </a:r>
          </a:p>
          <a:p>
            <a:pPr marL="828918" lvl="1" indent="-342000"/>
            <a:r>
              <a:rPr lang="en-US" sz="1800" noProof="0" dirty="0">
                <a:latin typeface="Arial" panose="020B0604020202020204" pitchFamily="34" charset="0"/>
                <a:cs typeface="Arial" panose="020B0604020202020204" pitchFamily="34" charset="0"/>
              </a:rPr>
              <a:t>Operational technology (</a:t>
            </a:r>
            <a:r>
              <a:rPr lang="en-US" sz="1800" spc="-220" noProof="0" dirty="0">
                <a:latin typeface="Arial" panose="020B0604020202020204" pitchFamily="34" charset="0"/>
                <a:cs typeface="Arial" panose="020B0604020202020204" pitchFamily="34" charset="0"/>
              </a:rPr>
              <a:t>O </a:t>
            </a:r>
            <a:r>
              <a:rPr lang="en-US" sz="1800" noProof="0" dirty="0">
                <a:latin typeface="Arial" panose="020B0604020202020204" pitchFamily="34" charset="0"/>
                <a:cs typeface="Arial" panose="020B0604020202020204" pitchFamily="34" charset="0"/>
              </a:rPr>
              <a:t>T)</a:t>
            </a:r>
          </a:p>
          <a:p>
            <a:pPr marL="1228968" lvl="2" indent="-342000"/>
            <a:r>
              <a:rPr lang="en-US" sz="1800" noProof="0" dirty="0">
                <a:latin typeface="Arial" panose="020B0604020202020204" pitchFamily="34" charset="0"/>
                <a:cs typeface="Arial" panose="020B0604020202020204" pitchFamily="34" charset="0"/>
              </a:rPr>
              <a:t>Machines/appliances with embedded </a:t>
            </a:r>
            <a:r>
              <a:rPr lang="en-US" sz="1800" spc="-22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 built by non-</a:t>
            </a:r>
            <a:r>
              <a:rPr lang="en-US" sz="1800" spc="-220" noProof="0" dirty="0">
                <a:latin typeface="Arial" panose="020B0604020202020204" pitchFamily="34" charset="0"/>
                <a:cs typeface="Arial" panose="020B0604020202020204" pitchFamily="34" charset="0"/>
              </a:rPr>
              <a:t> I </a:t>
            </a:r>
            <a:r>
              <a:rPr lang="en-US" sz="1800" noProof="0" dirty="0">
                <a:latin typeface="Arial" panose="020B0604020202020204" pitchFamily="34" charset="0"/>
                <a:cs typeface="Arial" panose="020B0604020202020204" pitchFamily="34" charset="0"/>
              </a:rPr>
              <a:t>T companies, such as medical machinery, </a:t>
            </a:r>
            <a:r>
              <a:rPr lang="en-US" sz="1800" spc="-220" noProof="0" dirty="0">
                <a:latin typeface="Arial" panose="020B0604020202020204" pitchFamily="34" charset="0"/>
                <a:cs typeface="Arial" panose="020B0604020202020204" pitchFamily="34" charset="0"/>
              </a:rPr>
              <a:t>S C A D </a:t>
            </a:r>
            <a:r>
              <a:rPr lang="en-US" sz="1800" noProof="0" dirty="0">
                <a:latin typeface="Arial" panose="020B0604020202020204" pitchFamily="34" charset="0"/>
                <a:cs typeface="Arial" panose="020B0604020202020204" pitchFamily="34" charset="0"/>
              </a:rPr>
              <a:t>A, process control, and kiosks, bought as appliances by enterprise </a:t>
            </a:r>
            <a:r>
              <a:rPr lang="en-US" sz="1800" spc="-220" noProof="0" dirty="0">
                <a:latin typeface="Arial" panose="020B0604020202020204" pitchFamily="34" charset="0"/>
                <a:cs typeface="Arial" panose="020B0604020202020204" pitchFamily="34" charset="0"/>
              </a:rPr>
              <a:t>O </a:t>
            </a:r>
            <a:r>
              <a:rPr lang="en-US" sz="1800" noProof="0" dirty="0">
                <a:latin typeface="Arial" panose="020B0604020202020204" pitchFamily="34" charset="0"/>
                <a:cs typeface="Arial" panose="020B0604020202020204" pitchFamily="34" charset="0"/>
              </a:rPr>
              <a:t>T people primarily using wired connectivity</a:t>
            </a:r>
          </a:p>
          <a:p>
            <a:pPr marL="828918" lvl="1" indent="-342000"/>
            <a:r>
              <a:rPr lang="en-US" sz="1800" noProof="0" dirty="0">
                <a:latin typeface="Arial" panose="020B0604020202020204" pitchFamily="34" charset="0"/>
                <a:cs typeface="Arial" panose="020B0604020202020204" pitchFamily="34" charset="0"/>
              </a:rPr>
              <a:t>Personal technology</a:t>
            </a:r>
          </a:p>
          <a:p>
            <a:pPr marL="1228968" lvl="2" indent="-342000"/>
            <a:r>
              <a:rPr lang="en-US" sz="1800" noProof="0" dirty="0">
                <a:latin typeface="Arial" panose="020B0604020202020204" pitchFamily="34" charset="0"/>
                <a:cs typeface="Arial" panose="020B0604020202020204" pitchFamily="34" charset="0"/>
              </a:rPr>
              <a:t>Smartphones, tablets, and eBook readers bought as </a:t>
            </a:r>
            <a:r>
              <a:rPr lang="en-US" sz="1800" spc="-220" noProof="0" dirty="0">
                <a:latin typeface="Arial" panose="020B0604020202020204" pitchFamily="34" charset="0"/>
                <a:cs typeface="Arial" panose="020B0604020202020204" pitchFamily="34" charset="0"/>
              </a:rPr>
              <a:t>I </a:t>
            </a:r>
            <a:r>
              <a:rPr lang="en-US" sz="1800" noProof="0" dirty="0">
                <a:latin typeface="Arial" panose="020B0604020202020204" pitchFamily="34" charset="0"/>
                <a:cs typeface="Arial" panose="020B0604020202020204" pitchFamily="34" charset="0"/>
              </a:rPr>
              <a:t>T devices by consumers (employees) exclusively using wireless connectivity and often multiple forms of wireless connectivity</a:t>
            </a:r>
          </a:p>
        </p:txBody>
      </p:sp>
    </p:spTree>
    <p:extLst>
      <p:ext uri="{BB962C8B-B14F-4D97-AF65-F5344CB8AC3E}">
        <p14:creationId xmlns:p14="http://schemas.microsoft.com/office/powerpoint/2010/main" val="2935645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Evolution </a:t>
            </a:r>
            <a:r>
              <a:rPr lang="en-US" sz="2800" noProof="0" dirty="0"/>
              <a:t>(2 of 2)</a:t>
            </a:r>
          </a:p>
        </p:txBody>
      </p:sp>
      <p:sp>
        <p:nvSpPr>
          <p:cNvPr id="3" name="Content Placeholder 2"/>
          <p:cNvSpPr>
            <a:spLocks noGrp="1"/>
          </p:cNvSpPr>
          <p:nvPr>
            <p:ph sz="quarter" idx="13"/>
          </p:nvPr>
        </p:nvSpPr>
        <p:spPr>
          <a:xfrm>
            <a:off x="446808" y="980192"/>
            <a:ext cx="8265391" cy="2775563"/>
          </a:xfrm>
        </p:spPr>
        <p:txBody>
          <a:bodyPr wrap="square" lIns="0" tIns="18000" rIns="0" bIns="18000" anchor="ctr" anchorCtr="0">
            <a:spAutoFit/>
          </a:bodyPr>
          <a:lstStyle/>
          <a:p>
            <a:pPr marL="829818" lvl="1" indent="-342900"/>
            <a:r>
              <a:rPr lang="en-US" noProof="0" dirty="0">
                <a:latin typeface="Arial" panose="020B0604020202020204" pitchFamily="34" charset="0"/>
                <a:cs typeface="Arial" panose="020B0604020202020204" pitchFamily="34" charset="0"/>
              </a:rPr>
              <a:t>Sensor/actuator technology</a:t>
            </a:r>
          </a:p>
          <a:p>
            <a:pPr marL="1229868" lvl="2" indent="-342900"/>
            <a:r>
              <a:rPr lang="en-US" noProof="0" dirty="0">
                <a:latin typeface="Arial" panose="020B0604020202020204" pitchFamily="34" charset="0"/>
                <a:cs typeface="Arial" panose="020B0604020202020204" pitchFamily="34" charset="0"/>
              </a:rPr>
              <a:t>Single-purpose devices bought by consumers, </a:t>
            </a:r>
            <a:r>
              <a:rPr lang="en-US" spc="-300" noProof="0" dirty="0">
                <a:latin typeface="Arial" panose="020B0604020202020204" pitchFamily="34" charset="0"/>
                <a:cs typeface="Arial" panose="020B0604020202020204" pitchFamily="34" charset="0"/>
              </a:rPr>
              <a:t>I </a:t>
            </a:r>
            <a:r>
              <a:rPr lang="en-US" noProof="0" dirty="0">
                <a:latin typeface="Arial" panose="020B0604020202020204" pitchFamily="34" charset="0"/>
                <a:cs typeface="Arial" panose="020B0604020202020204" pitchFamily="34" charset="0"/>
              </a:rPr>
              <a:t>T, and </a:t>
            </a:r>
            <a:r>
              <a:rPr lang="en-US" spc="-300" noProof="0" dirty="0">
                <a:latin typeface="Arial" panose="020B0604020202020204" pitchFamily="34" charset="0"/>
                <a:cs typeface="Arial" panose="020B0604020202020204" pitchFamily="34" charset="0"/>
              </a:rPr>
              <a:t>O </a:t>
            </a:r>
            <a:r>
              <a:rPr lang="en-US" noProof="0" dirty="0">
                <a:latin typeface="Arial" panose="020B0604020202020204" pitchFamily="34" charset="0"/>
                <a:cs typeface="Arial" panose="020B0604020202020204" pitchFamily="34" charset="0"/>
              </a:rPr>
              <a:t>T people exclusively using wireless connectivity generally of a single form as part of larger systems</a:t>
            </a:r>
          </a:p>
          <a:p>
            <a:pPr marL="342900" indent="-342900">
              <a:spcBef>
                <a:spcPts val="600"/>
              </a:spcBef>
            </a:pPr>
            <a:r>
              <a:rPr lang="en-US" noProof="0" dirty="0">
                <a:latin typeface="Arial" panose="020B0604020202020204" pitchFamily="34" charset="0"/>
                <a:cs typeface="Arial" panose="020B0604020202020204" pitchFamily="34" charset="0"/>
              </a:rPr>
              <a:t>The fourth generation is usually thought of as the </a:t>
            </a: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and marked by the use of billions of embedded devices</a:t>
            </a:r>
          </a:p>
        </p:txBody>
      </p:sp>
    </p:spTree>
    <p:extLst>
      <p:ext uri="{BB962C8B-B14F-4D97-AF65-F5344CB8AC3E}">
        <p14:creationId xmlns:p14="http://schemas.microsoft.com/office/powerpoint/2010/main" val="3945395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13.8</a:t>
            </a:r>
          </a:p>
        </p:txBody>
      </p:sp>
      <p:sp>
        <p:nvSpPr>
          <p:cNvPr id="5" name="Content Placeholder 4">
            <a:extLst>
              <a:ext uri="{FF2B5EF4-FFF2-40B4-BE49-F238E27FC236}">
                <a16:creationId xmlns:a16="http://schemas.microsoft.com/office/drawing/2014/main" id="{C86CBD85-B1C8-3842-212B-E5C0D4E16C08}"/>
              </a:ext>
            </a:extLst>
          </p:cNvPr>
          <p:cNvSpPr>
            <a:spLocks noGrp="1"/>
          </p:cNvSpPr>
          <p:nvPr>
            <p:ph sz="quarter" idx="13"/>
          </p:nvPr>
        </p:nvSpPr>
        <p:spPr>
          <a:xfrm>
            <a:off x="446808" y="986864"/>
            <a:ext cx="8265391" cy="405683"/>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Components</a:t>
            </a:r>
          </a:p>
        </p:txBody>
      </p:sp>
      <p:pic>
        <p:nvPicPr>
          <p:cNvPr id="7" name="Picture 6" descr="The figure illustrates I o T components.&#10;Long description is available in notes, press F6.">
            <a:extLst>
              <a:ext uri="{FF2B5EF4-FFF2-40B4-BE49-F238E27FC236}">
                <a16:creationId xmlns:a16="http://schemas.microsoft.com/office/drawing/2014/main" id="{E808F2EC-BD98-5C6C-78E9-E2656E56B685}"/>
              </a:ext>
            </a:extLst>
          </p:cNvPr>
          <p:cNvPicPr>
            <a:picLocks noChangeAspect="1"/>
          </p:cNvPicPr>
          <p:nvPr/>
        </p:nvPicPr>
        <p:blipFill>
          <a:blip r:embed="rId3"/>
          <a:stretch>
            <a:fillRect/>
          </a:stretch>
        </p:blipFill>
        <p:spPr>
          <a:xfrm>
            <a:off x="2293505" y="1513624"/>
            <a:ext cx="4556991" cy="4807507"/>
          </a:xfrm>
          <a:prstGeom prst="rect">
            <a:avLst/>
          </a:prstGeom>
        </p:spPr>
      </p:pic>
    </p:spTree>
    <p:extLst>
      <p:ext uri="{BB962C8B-B14F-4D97-AF65-F5344CB8AC3E}">
        <p14:creationId xmlns:p14="http://schemas.microsoft.com/office/powerpoint/2010/main" val="226010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C5C523B-EC9B-48D2-9F2E-8D590F819918}"/>
              </a:ext>
            </a:extLst>
          </p:cNvPr>
          <p:cNvSpPr>
            <a:spLocks noGrp="1"/>
          </p:cNvSpPr>
          <p:nvPr>
            <p:ph type="title"/>
          </p:nvPr>
        </p:nvSpPr>
        <p:spPr>
          <a:xfrm>
            <a:off x="450000" y="139652"/>
            <a:ext cx="8262200" cy="590349"/>
          </a:xfrm>
        </p:spPr>
        <p:txBody>
          <a:bodyPr wrap="square" lIns="0" tIns="18000" rIns="0" bIns="18000" anchor="ctr" anchorCtr="0">
            <a:spAutoFit/>
          </a:bodyPr>
          <a:lstStyle/>
          <a:p>
            <a:r>
              <a:rPr lang="en-US" noProof="0" dirty="0"/>
              <a:t>Software as a Service (S</a:t>
            </a:r>
            <a:r>
              <a:rPr lang="en-US" sz="100" noProof="0" dirty="0"/>
              <a:t> </a:t>
            </a:r>
            <a:r>
              <a:rPr lang="en-US" noProof="0" dirty="0"/>
              <a:t>a</a:t>
            </a:r>
            <a:r>
              <a:rPr lang="en-US" sz="100" noProof="0" dirty="0"/>
              <a:t> </a:t>
            </a:r>
            <a:r>
              <a:rPr lang="en-US" noProof="0" dirty="0" err="1"/>
              <a:t>a</a:t>
            </a:r>
            <a:r>
              <a:rPr lang="en-US" sz="100" noProof="0" dirty="0"/>
              <a:t> </a:t>
            </a:r>
            <a:r>
              <a:rPr lang="en-US" noProof="0" dirty="0"/>
              <a:t>S)</a:t>
            </a:r>
          </a:p>
        </p:txBody>
      </p:sp>
      <p:sp>
        <p:nvSpPr>
          <p:cNvPr id="2" name="Content Placeholder 1"/>
          <p:cNvSpPr>
            <a:spLocks noGrp="1"/>
          </p:cNvSpPr>
          <p:nvPr>
            <p:ph sz="quarter" idx="13"/>
          </p:nvPr>
        </p:nvSpPr>
        <p:spPr>
          <a:xfrm>
            <a:off x="438912" y="985896"/>
            <a:ext cx="8273288" cy="5160831"/>
          </a:xfrm>
        </p:spPr>
        <p:txBody>
          <a:bodyPr wrap="square" lIns="0" tIns="18000" rIns="0" bIns="18000" anchor="ctr" anchorCtr="0">
            <a:spAutoFit/>
          </a:bodyPr>
          <a:lstStyle/>
          <a:p>
            <a:pPr marL="342000" indent="-342000">
              <a:spcBef>
                <a:spcPts val="600"/>
              </a:spcBef>
            </a:pPr>
            <a:r>
              <a:rPr lang="en-US" sz="2200" spc="-300" noProof="0" dirty="0">
                <a:latin typeface="Arial" panose="020B0604020202020204" pitchFamily="34" charset="0"/>
                <a:cs typeface="Arial" panose="020B0604020202020204" pitchFamily="34" charset="0"/>
              </a:rPr>
              <a:t>S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provides service to customers in the form of software, specifically application software, running on and accessible in the cloud</a:t>
            </a:r>
          </a:p>
          <a:p>
            <a:pPr marL="342000" indent="-342000">
              <a:spcBef>
                <a:spcPts val="600"/>
              </a:spcBef>
            </a:pPr>
            <a:r>
              <a:rPr lang="en-US" sz="2200" noProof="0" dirty="0">
                <a:latin typeface="Arial" panose="020B0604020202020204" pitchFamily="34" charset="0"/>
                <a:cs typeface="Arial" panose="020B0604020202020204" pitchFamily="34" charset="0"/>
              </a:rPr>
              <a:t>It enables the customer to use the cloud provider’s applications running on the provider’s cloud infrastructure</a:t>
            </a:r>
          </a:p>
          <a:p>
            <a:pPr marL="828918" lvl="1" indent="-342000"/>
            <a:r>
              <a:rPr lang="en-US" sz="2200" noProof="0" dirty="0">
                <a:latin typeface="Arial" panose="020B0604020202020204" pitchFamily="34" charset="0"/>
                <a:cs typeface="Arial" panose="020B0604020202020204" pitchFamily="34" charset="0"/>
              </a:rPr>
              <a:t>The applications are accessible from various client devices through a simple interface, such as a Web browser</a:t>
            </a:r>
          </a:p>
          <a:p>
            <a:pPr marL="828918" lvl="1" indent="-342000"/>
            <a:r>
              <a:rPr lang="en-US" sz="2200" noProof="0" dirty="0">
                <a:latin typeface="Arial" panose="020B0604020202020204" pitchFamily="34" charset="0"/>
                <a:cs typeface="Arial" panose="020B0604020202020204" pitchFamily="34" charset="0"/>
              </a:rPr>
              <a:t>Instead of obtaining desktop and server licenses for software products it uses, an enterprise obtains the same functions from the cloud service</a:t>
            </a:r>
          </a:p>
          <a:p>
            <a:pPr marL="342000" indent="-342000">
              <a:spcBef>
                <a:spcPts val="600"/>
              </a:spcBef>
            </a:pPr>
            <a:r>
              <a:rPr lang="en-US" sz="2200" noProof="0" dirty="0">
                <a:latin typeface="Arial" panose="020B0604020202020204" pitchFamily="34" charset="0"/>
                <a:cs typeface="Arial" panose="020B0604020202020204" pitchFamily="34" charset="0"/>
              </a:rPr>
              <a:t>The use of </a:t>
            </a:r>
            <a:r>
              <a:rPr lang="en-US" sz="2200" spc="-300" noProof="0" dirty="0">
                <a:latin typeface="Arial" panose="020B0604020202020204" pitchFamily="34" charset="0"/>
                <a:cs typeface="Arial" panose="020B0604020202020204" pitchFamily="34" charset="0"/>
              </a:rPr>
              <a:t>S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avoids the complexity of software installation, maintenance, upgrades, and patches</a:t>
            </a:r>
          </a:p>
          <a:p>
            <a:pPr marL="342000" indent="-342000">
              <a:spcBef>
                <a:spcPts val="600"/>
              </a:spcBef>
            </a:pPr>
            <a:r>
              <a:rPr lang="en-US" sz="2200" noProof="0" dirty="0">
                <a:latin typeface="Arial" panose="020B0604020202020204" pitchFamily="34" charset="0"/>
                <a:cs typeface="Arial" panose="020B0604020202020204" pitchFamily="34" charset="0"/>
              </a:rPr>
              <a:t>Examples of this service are Google Gmail, Microsoft 365, Salesforce, Citrix GoToMeeting, and Cisco WebEx</a:t>
            </a:r>
          </a:p>
        </p:txBody>
      </p:sp>
    </p:spTree>
    <p:extLst>
      <p:ext uri="{BB962C8B-B14F-4D97-AF65-F5344CB8AC3E}">
        <p14:creationId xmlns:p14="http://schemas.microsoft.com/office/powerpoint/2010/main" val="1747194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13.9</a:t>
            </a:r>
          </a:p>
        </p:txBody>
      </p:sp>
      <p:sp>
        <p:nvSpPr>
          <p:cNvPr id="5" name="Content Placeholder 4">
            <a:extLst>
              <a:ext uri="{FF2B5EF4-FFF2-40B4-BE49-F238E27FC236}">
                <a16:creationId xmlns:a16="http://schemas.microsoft.com/office/drawing/2014/main" id="{91551E12-421B-A3DC-B43D-FA63CA8FDD84}"/>
              </a:ext>
            </a:extLst>
          </p:cNvPr>
          <p:cNvSpPr>
            <a:spLocks noGrp="1"/>
          </p:cNvSpPr>
          <p:nvPr>
            <p:ph sz="quarter" idx="13"/>
          </p:nvPr>
        </p:nvSpPr>
        <p:spPr>
          <a:xfrm>
            <a:off x="446808" y="986860"/>
            <a:ext cx="8265391" cy="405683"/>
          </a:xfrm>
        </p:spPr>
        <p:txBody>
          <a:bodyPr wrap="square" lIns="0" tIns="18000" rIns="0" bIns="18000" anchor="ctr" anchorCtr="0">
            <a:spAutoFit/>
          </a:bodyPr>
          <a:lstStyle/>
          <a:p>
            <a:pPr marL="432" indent="0">
              <a:buNone/>
            </a:pPr>
            <a:r>
              <a:rPr lang="en-US" noProof="0" dirty="0">
                <a:latin typeface="Arial" panose="020B0604020202020204" pitchFamily="34" charset="0"/>
                <a:cs typeface="Arial" panose="020B0604020202020204" pitchFamily="34" charset="0"/>
              </a:rPr>
              <a:t>The </a:t>
            </a: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T/Cloud Context</a:t>
            </a:r>
          </a:p>
        </p:txBody>
      </p:sp>
      <p:pic>
        <p:nvPicPr>
          <p:cNvPr id="7" name="Picture 6" descr="The diagram illustrates I o T and cloud context.&#10;Long description is available in notes, press F6.">
            <a:extLst>
              <a:ext uri="{FF2B5EF4-FFF2-40B4-BE49-F238E27FC236}">
                <a16:creationId xmlns:a16="http://schemas.microsoft.com/office/drawing/2014/main" id="{99D417F2-5C72-AE50-65B1-BF7D44303A79}"/>
              </a:ext>
            </a:extLst>
          </p:cNvPr>
          <p:cNvPicPr>
            <a:picLocks noChangeAspect="1"/>
          </p:cNvPicPr>
          <p:nvPr/>
        </p:nvPicPr>
        <p:blipFill>
          <a:blip r:embed="rId3"/>
          <a:stretch>
            <a:fillRect/>
          </a:stretch>
        </p:blipFill>
        <p:spPr>
          <a:xfrm>
            <a:off x="2232805" y="1509944"/>
            <a:ext cx="4678390" cy="4835648"/>
          </a:xfrm>
          <a:prstGeom prst="rect">
            <a:avLst/>
          </a:prstGeom>
        </p:spPr>
      </p:pic>
    </p:spTree>
    <p:extLst>
      <p:ext uri="{BB962C8B-B14F-4D97-AF65-F5344CB8AC3E}">
        <p14:creationId xmlns:p14="http://schemas.microsoft.com/office/powerpoint/2010/main" val="3451696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Edge</a:t>
            </a:r>
          </a:p>
        </p:txBody>
      </p:sp>
      <p:sp>
        <p:nvSpPr>
          <p:cNvPr id="3" name="Content Placeholder 2"/>
          <p:cNvSpPr>
            <a:spLocks noGrp="1"/>
          </p:cNvSpPr>
          <p:nvPr>
            <p:ph sz="quarter" idx="13"/>
          </p:nvPr>
        </p:nvSpPr>
        <p:spPr>
          <a:xfrm>
            <a:off x="446808" y="991232"/>
            <a:ext cx="8265391" cy="4483723"/>
          </a:xfrm>
        </p:spPr>
        <p:txBody>
          <a:bodyPr wrap="square" lIns="0" tIns="18000" rIns="0" bIns="18000" anchor="ctr" anchorCtr="0">
            <a:spAutoFit/>
          </a:bodyPr>
          <a:lstStyle/>
          <a:p>
            <a:pPr marL="342000" indent="-342000">
              <a:spcBef>
                <a:spcPts val="600"/>
              </a:spcBef>
            </a:pPr>
            <a:r>
              <a:rPr lang="en-US" sz="2200" noProof="0" dirty="0">
                <a:latin typeface="Arial" panose="020B0604020202020204" pitchFamily="34" charset="0"/>
                <a:cs typeface="Arial" panose="020B0604020202020204" pitchFamily="34" charset="0"/>
              </a:rPr>
              <a:t>At the edge of a typical enterprise network is a network of </a:t>
            </a: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T-enabled devices consisting of sensors and perhaps actuators</a:t>
            </a:r>
          </a:p>
          <a:p>
            <a:pPr marL="828918" lvl="1" indent="-342000"/>
            <a:r>
              <a:rPr lang="en-US" sz="2200" noProof="0" dirty="0">
                <a:latin typeface="Arial" panose="020B0604020202020204" pitchFamily="34" charset="0"/>
                <a:cs typeface="Arial" panose="020B0604020202020204" pitchFamily="34" charset="0"/>
              </a:rPr>
              <a:t>These devices may communicate with one another</a:t>
            </a:r>
          </a:p>
          <a:p>
            <a:pPr marL="828918" lvl="1" indent="-342000"/>
            <a:r>
              <a:rPr lang="en-US" sz="2200" noProof="0" dirty="0">
                <a:latin typeface="Arial" panose="020B0604020202020204" pitchFamily="34" charset="0"/>
                <a:cs typeface="Arial" panose="020B0604020202020204" pitchFamily="34" charset="0"/>
              </a:rPr>
              <a:t>A cluster of sensors may all transmit their data to one sensor that aggregates the data to be collected by a higher-level entity</a:t>
            </a:r>
          </a:p>
          <a:p>
            <a:pPr marL="342000" indent="-342000">
              <a:spcBef>
                <a:spcPts val="600"/>
              </a:spcBef>
            </a:pPr>
            <a:r>
              <a:rPr lang="en-US" sz="2200" noProof="0" dirty="0">
                <a:latin typeface="Arial" panose="020B0604020202020204" pitchFamily="34" charset="0"/>
                <a:cs typeface="Arial" panose="020B0604020202020204" pitchFamily="34" charset="0"/>
              </a:rPr>
              <a:t>A </a:t>
            </a:r>
            <a:r>
              <a:rPr lang="en-US" sz="2200" b="1" noProof="0" dirty="0">
                <a:latin typeface="Arial" panose="020B0604020202020204" pitchFamily="34" charset="0"/>
                <a:cs typeface="Arial" panose="020B0604020202020204" pitchFamily="34" charset="0"/>
              </a:rPr>
              <a:t>gateway</a:t>
            </a:r>
            <a:r>
              <a:rPr lang="en-US" sz="2200" noProof="0" dirty="0">
                <a:latin typeface="Arial" panose="020B0604020202020204" pitchFamily="34" charset="0"/>
                <a:cs typeface="Arial" panose="020B0604020202020204" pitchFamily="34" charset="0"/>
              </a:rPr>
              <a:t> interconnects the </a:t>
            </a: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T-enabled devices with the higher-level communication networks</a:t>
            </a:r>
          </a:p>
          <a:p>
            <a:pPr marL="828918" lvl="1" indent="-342000"/>
            <a:r>
              <a:rPr lang="en-US" sz="2200" noProof="0" dirty="0">
                <a:latin typeface="Arial" panose="020B0604020202020204" pitchFamily="34" charset="0"/>
                <a:cs typeface="Arial" panose="020B0604020202020204" pitchFamily="34" charset="0"/>
              </a:rPr>
              <a:t>It performs the necessary translation between the protocols used in the communication networks and those used by devices</a:t>
            </a:r>
          </a:p>
          <a:p>
            <a:pPr marL="828918" lvl="1" indent="-342000"/>
            <a:r>
              <a:rPr lang="en-US" sz="2200" noProof="0" dirty="0">
                <a:latin typeface="Arial" panose="020B0604020202020204" pitchFamily="34" charset="0"/>
                <a:cs typeface="Arial" panose="020B0604020202020204" pitchFamily="34" charset="0"/>
              </a:rPr>
              <a:t>It may also perform a basic data aggregation function</a:t>
            </a:r>
          </a:p>
        </p:txBody>
      </p:sp>
    </p:spTree>
    <p:extLst>
      <p:ext uri="{BB962C8B-B14F-4D97-AF65-F5344CB8AC3E}">
        <p14:creationId xmlns:p14="http://schemas.microsoft.com/office/powerpoint/2010/main" val="707715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Fog </a:t>
            </a:r>
            <a:r>
              <a:rPr lang="en-US" sz="2800" noProof="0" dirty="0"/>
              <a:t>(1 of 3)</a:t>
            </a:r>
          </a:p>
        </p:txBody>
      </p:sp>
      <p:sp>
        <p:nvSpPr>
          <p:cNvPr id="4" name="Content Placeholder 3"/>
          <p:cNvSpPr>
            <a:spLocks noGrp="1"/>
          </p:cNvSpPr>
          <p:nvPr>
            <p:ph sz="quarter" idx="13"/>
          </p:nvPr>
        </p:nvSpPr>
        <p:spPr>
          <a:xfrm>
            <a:off x="446808" y="1076260"/>
            <a:ext cx="8265391" cy="4668389"/>
          </a:xfrm>
        </p:spPr>
        <p:txBody>
          <a:bodyPr wrap="square" lIns="0" tIns="18000" rIns="0" bIns="18000" anchor="ctr" anchorCtr="0">
            <a:spAutoFit/>
          </a:bodyPr>
          <a:lstStyle/>
          <a:p>
            <a:pPr marL="342000" indent="-342000">
              <a:spcBef>
                <a:spcPts val="600"/>
              </a:spcBef>
            </a:pPr>
            <a:r>
              <a:rPr lang="en-US" sz="1600" noProof="0" dirty="0">
                <a:latin typeface="Arial" panose="020B0604020202020204" pitchFamily="34" charset="0"/>
                <a:cs typeface="Arial" panose="020B0604020202020204" pitchFamily="34" charset="0"/>
              </a:rPr>
              <a:t>In many </a:t>
            </a:r>
            <a:r>
              <a:rPr lang="en-US" sz="1600" spc="-220" noProof="0" dirty="0">
                <a:latin typeface="Arial" panose="020B0604020202020204" pitchFamily="34" charset="0"/>
                <a:cs typeface="Arial" panose="020B0604020202020204" pitchFamily="34" charset="0"/>
              </a:rPr>
              <a:t>I o </a:t>
            </a:r>
            <a:r>
              <a:rPr lang="en-US" sz="1600" noProof="0" dirty="0">
                <a:latin typeface="Arial" panose="020B0604020202020204" pitchFamily="34" charset="0"/>
                <a:cs typeface="Arial" panose="020B0604020202020204" pitchFamily="34" charset="0"/>
              </a:rPr>
              <a:t>T deployments, massive amounts of data may be generated by a distributed network of sensors</a:t>
            </a:r>
          </a:p>
          <a:p>
            <a:pPr marL="342000" indent="-342000">
              <a:spcBef>
                <a:spcPts val="600"/>
              </a:spcBef>
            </a:pPr>
            <a:r>
              <a:rPr lang="en-US" sz="1600" noProof="0" dirty="0">
                <a:latin typeface="Arial" panose="020B0604020202020204" pitchFamily="34" charset="0"/>
                <a:cs typeface="Arial" panose="020B0604020202020204" pitchFamily="34" charset="0"/>
              </a:rPr>
              <a:t>Rather than store all of that data permanently (or at least for a long period) in central storage accessible to </a:t>
            </a:r>
            <a:r>
              <a:rPr lang="en-US" sz="1600" spc="-220" noProof="0" dirty="0">
                <a:latin typeface="Arial" panose="020B0604020202020204" pitchFamily="34" charset="0"/>
                <a:cs typeface="Arial" panose="020B0604020202020204" pitchFamily="34" charset="0"/>
              </a:rPr>
              <a:t>I o </a:t>
            </a:r>
            <a:r>
              <a:rPr lang="en-US" sz="1600" noProof="0" dirty="0">
                <a:latin typeface="Arial" panose="020B0604020202020204" pitchFamily="34" charset="0"/>
                <a:cs typeface="Arial" panose="020B0604020202020204" pitchFamily="34" charset="0"/>
              </a:rPr>
              <a:t>T applications, it is often desirable to do as much data processing close to the sensors as possible</a:t>
            </a:r>
          </a:p>
          <a:p>
            <a:pPr marL="342000" indent="-342000">
              <a:spcBef>
                <a:spcPts val="600"/>
              </a:spcBef>
            </a:pPr>
            <a:r>
              <a:rPr lang="en-US" sz="1600" noProof="0" dirty="0">
                <a:latin typeface="Arial" panose="020B0604020202020204" pitchFamily="34" charset="0"/>
                <a:cs typeface="Arial" panose="020B0604020202020204" pitchFamily="34" charset="0"/>
              </a:rPr>
              <a:t>The purpose of what is sometimes referred to as the edge computing level is to convert network data flows into information that is suitable for storage and higher-level processing</a:t>
            </a:r>
          </a:p>
          <a:p>
            <a:pPr marL="342000" indent="-342000">
              <a:spcBef>
                <a:spcPts val="600"/>
              </a:spcBef>
            </a:pPr>
            <a:r>
              <a:rPr lang="en-US" sz="1600" noProof="0" dirty="0">
                <a:latin typeface="Arial" panose="020B0604020202020204" pitchFamily="34" charset="0"/>
                <a:cs typeface="Arial" panose="020B0604020202020204" pitchFamily="34" charset="0"/>
              </a:rPr>
              <a:t>Processing elements at these levels may deal with high volumes of data and perform data transformation operations, resulting in the storage of much lower volumes of data</a:t>
            </a:r>
          </a:p>
          <a:p>
            <a:pPr marL="342000" indent="-342000">
              <a:spcBef>
                <a:spcPts val="600"/>
              </a:spcBef>
            </a:pPr>
            <a:r>
              <a:rPr lang="en-US" sz="1600" noProof="0" dirty="0">
                <a:latin typeface="Arial" panose="020B0604020202020204" pitchFamily="34" charset="0"/>
                <a:cs typeface="Arial" panose="020B0604020202020204" pitchFamily="34" charset="0"/>
              </a:rPr>
              <a:t>The following are examples of fog computing operations:</a:t>
            </a:r>
          </a:p>
          <a:p>
            <a:pPr marL="828918" lvl="1" indent="-342000"/>
            <a:r>
              <a:rPr lang="en-US" sz="1600" noProof="0" dirty="0">
                <a:latin typeface="Arial" panose="020B0604020202020204" pitchFamily="34" charset="0"/>
                <a:cs typeface="Arial" panose="020B0604020202020204" pitchFamily="34" charset="0"/>
              </a:rPr>
              <a:t>Evaluation</a:t>
            </a:r>
          </a:p>
          <a:p>
            <a:pPr marL="828918" lvl="1" indent="-342000"/>
            <a:r>
              <a:rPr lang="en-US" sz="1600" noProof="0" dirty="0">
                <a:latin typeface="Arial" panose="020B0604020202020204" pitchFamily="34" charset="0"/>
                <a:cs typeface="Arial" panose="020B0604020202020204" pitchFamily="34" charset="0"/>
              </a:rPr>
              <a:t>Formatting</a:t>
            </a:r>
          </a:p>
          <a:p>
            <a:pPr marL="828918" lvl="1" indent="-342000"/>
            <a:r>
              <a:rPr lang="en-US" sz="1600" noProof="0" dirty="0">
                <a:latin typeface="Arial" panose="020B0604020202020204" pitchFamily="34" charset="0"/>
                <a:cs typeface="Arial" panose="020B0604020202020204" pitchFamily="34" charset="0"/>
              </a:rPr>
              <a:t>Expanding/decoding</a:t>
            </a:r>
          </a:p>
          <a:p>
            <a:pPr marL="828918" lvl="1" indent="-342000"/>
            <a:r>
              <a:rPr lang="en-US" sz="1600" noProof="0" dirty="0">
                <a:latin typeface="Arial" panose="020B0604020202020204" pitchFamily="34" charset="0"/>
                <a:cs typeface="Arial" panose="020B0604020202020204" pitchFamily="34" charset="0"/>
              </a:rPr>
              <a:t>Distillation/reduction</a:t>
            </a:r>
          </a:p>
          <a:p>
            <a:pPr marL="828918" lvl="1" indent="-342000"/>
            <a:r>
              <a:rPr lang="en-US" sz="1600" noProof="0" dirty="0">
                <a:latin typeface="Arial" panose="020B0604020202020204" pitchFamily="34" charset="0"/>
                <a:cs typeface="Arial" panose="020B0604020202020204" pitchFamily="34" charset="0"/>
              </a:rPr>
              <a:t>Assessment</a:t>
            </a:r>
          </a:p>
        </p:txBody>
      </p:sp>
    </p:spTree>
    <p:extLst>
      <p:ext uri="{BB962C8B-B14F-4D97-AF65-F5344CB8AC3E}">
        <p14:creationId xmlns:p14="http://schemas.microsoft.com/office/powerpoint/2010/main" val="2880296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Fog </a:t>
            </a:r>
            <a:r>
              <a:rPr lang="en-US" sz="2800" noProof="0" dirty="0"/>
              <a:t>(2 of 3)</a:t>
            </a:r>
          </a:p>
        </p:txBody>
      </p:sp>
      <p:sp>
        <p:nvSpPr>
          <p:cNvPr id="4" name="Content Placeholder 3"/>
          <p:cNvSpPr>
            <a:spLocks noGrp="1"/>
          </p:cNvSpPr>
          <p:nvPr>
            <p:ph sz="quarter" idx="13"/>
          </p:nvPr>
        </p:nvSpPr>
        <p:spPr>
          <a:xfrm>
            <a:off x="446808" y="1020192"/>
            <a:ext cx="8265391" cy="4960777"/>
          </a:xfrm>
        </p:spPr>
        <p:txBody>
          <a:bodyPr wrap="square" lIns="0" tIns="18000" rIns="0" bIns="18000" anchor="ctr" anchorCtr="0">
            <a:spAutoFit/>
          </a:bodyPr>
          <a:lstStyle/>
          <a:p>
            <a:pPr marL="342000" indent="-342000">
              <a:spcBef>
                <a:spcPts val="600"/>
              </a:spcBef>
            </a:pPr>
            <a:r>
              <a:rPr lang="en-US" sz="2000" noProof="0" dirty="0">
                <a:latin typeface="Arial" panose="020B0604020202020204" pitchFamily="34" charset="0"/>
                <a:cs typeface="Arial" panose="020B0604020202020204" pitchFamily="34" charset="0"/>
              </a:rPr>
              <a:t>Generally, fog computing devices are deployed physically near the edge of the </a:t>
            </a:r>
            <a:r>
              <a:rPr lang="en-US" sz="2000" spc="-260" noProof="0" dirty="0">
                <a:latin typeface="Arial" panose="020B0604020202020204" pitchFamily="34" charset="0"/>
                <a:cs typeface="Arial" panose="020B0604020202020204" pitchFamily="34" charset="0"/>
              </a:rPr>
              <a:t>I o </a:t>
            </a:r>
            <a:r>
              <a:rPr lang="en-US" sz="2000" noProof="0" dirty="0">
                <a:latin typeface="Arial" panose="020B0604020202020204" pitchFamily="34" charset="0"/>
                <a:cs typeface="Arial" panose="020B0604020202020204" pitchFamily="34" charset="0"/>
              </a:rPr>
              <a:t>T network near the sensors and other data-generating devices</a:t>
            </a:r>
          </a:p>
          <a:p>
            <a:pPr marL="342000" indent="-342000">
              <a:spcBef>
                <a:spcPts val="600"/>
              </a:spcBef>
            </a:pPr>
            <a:r>
              <a:rPr lang="en-US" sz="2000" noProof="0" dirty="0">
                <a:latin typeface="Arial" panose="020B0604020202020204" pitchFamily="34" charset="0"/>
                <a:cs typeface="Arial" panose="020B0604020202020204" pitchFamily="34" charset="0"/>
              </a:rPr>
              <a:t>Fog computing and fog services are expected to be a distinguishing characteristic of the </a:t>
            </a:r>
            <a:r>
              <a:rPr lang="en-US" sz="2000" spc="-260" noProof="0" dirty="0">
                <a:latin typeface="Arial" panose="020B0604020202020204" pitchFamily="34" charset="0"/>
                <a:cs typeface="Arial" panose="020B0604020202020204" pitchFamily="34" charset="0"/>
              </a:rPr>
              <a:t>I o </a:t>
            </a:r>
            <a:r>
              <a:rPr lang="en-US" sz="2000" noProof="0" dirty="0">
                <a:latin typeface="Arial" panose="020B0604020202020204" pitchFamily="34" charset="0"/>
                <a:cs typeface="Arial" panose="020B0604020202020204" pitchFamily="34" charset="0"/>
              </a:rPr>
              <a:t>T</a:t>
            </a:r>
          </a:p>
          <a:p>
            <a:pPr marL="342000" indent="-342000">
              <a:spcBef>
                <a:spcPts val="600"/>
              </a:spcBef>
            </a:pPr>
            <a:r>
              <a:rPr lang="en-US" sz="2000" noProof="0" dirty="0">
                <a:latin typeface="Arial" panose="020B0604020202020204" pitchFamily="34" charset="0"/>
                <a:cs typeface="Arial" panose="020B0604020202020204" pitchFamily="34" charset="0"/>
              </a:rPr>
              <a:t>Fog computing represents an opposite trend in modern networking from cloud computing</a:t>
            </a:r>
          </a:p>
          <a:p>
            <a:pPr marL="828918" lvl="1" indent="-342000"/>
            <a:r>
              <a:rPr lang="en-US" sz="2000" noProof="0" dirty="0">
                <a:latin typeface="Arial" panose="020B0604020202020204" pitchFamily="34" charset="0"/>
                <a:cs typeface="Arial" panose="020B0604020202020204" pitchFamily="34" charset="0"/>
              </a:rPr>
              <a:t>With cloud computing, massive, centralized storage and processing resources are made available to distributed customers over cloud networking facilities to a relatively small number of users</a:t>
            </a:r>
          </a:p>
          <a:p>
            <a:pPr marL="828918" lvl="1" indent="-342000"/>
            <a:r>
              <a:rPr lang="en-US" sz="2000" noProof="0" dirty="0">
                <a:latin typeface="Arial" panose="020B0604020202020204" pitchFamily="34" charset="0"/>
                <a:cs typeface="Arial" panose="020B0604020202020204" pitchFamily="34" charset="0"/>
              </a:rPr>
              <a:t>With fog computing, massive numbers of individual smart objects are interconnected with fog networking facilities that provide processing and storage resources close to the edge devices in an </a:t>
            </a:r>
            <a:r>
              <a:rPr lang="en-US" sz="2000" spc="-260" noProof="0" dirty="0">
                <a:latin typeface="Arial" panose="020B0604020202020204" pitchFamily="34" charset="0"/>
                <a:cs typeface="Arial" panose="020B0604020202020204" pitchFamily="34" charset="0"/>
              </a:rPr>
              <a:t>I o </a:t>
            </a:r>
            <a:r>
              <a:rPr lang="en-US" sz="2000" noProof="0" dirty="0">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4011098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Fog </a:t>
            </a:r>
            <a:r>
              <a:rPr lang="en-US" sz="2800" noProof="0" dirty="0"/>
              <a:t>(3 of 3)</a:t>
            </a:r>
          </a:p>
        </p:txBody>
      </p:sp>
      <p:sp>
        <p:nvSpPr>
          <p:cNvPr id="4" name="Content Placeholder 3"/>
          <p:cNvSpPr>
            <a:spLocks noGrp="1"/>
          </p:cNvSpPr>
          <p:nvPr>
            <p:ph sz="quarter" idx="13"/>
          </p:nvPr>
        </p:nvSpPr>
        <p:spPr>
          <a:xfrm>
            <a:off x="446808" y="973002"/>
            <a:ext cx="8265391" cy="2698619"/>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Fog computing addresses the challenges raised by the activity of thousands or millions of smart devices, including security, privacy, network capacity constraints, and latency requirements</a:t>
            </a:r>
          </a:p>
          <a:p>
            <a:pPr marL="342000" indent="-342000">
              <a:spcBef>
                <a:spcPts val="600"/>
              </a:spcBef>
            </a:pPr>
            <a:r>
              <a:rPr lang="en-US" noProof="0" dirty="0">
                <a:latin typeface="Arial" panose="020B0604020202020204" pitchFamily="34" charset="0"/>
                <a:cs typeface="Arial" panose="020B0604020202020204" pitchFamily="34" charset="0"/>
              </a:rPr>
              <a:t>The term </a:t>
            </a:r>
            <a:r>
              <a:rPr lang="en-US" b="1" noProof="0" dirty="0">
                <a:latin typeface="Arial" panose="020B0604020202020204" pitchFamily="34" charset="0"/>
                <a:cs typeface="Arial" panose="020B0604020202020204" pitchFamily="34" charset="0"/>
              </a:rPr>
              <a:t>fog computing</a:t>
            </a:r>
            <a:r>
              <a:rPr lang="en-US" noProof="0" dirty="0">
                <a:latin typeface="Arial" panose="020B0604020202020204" pitchFamily="34" charset="0"/>
                <a:cs typeface="Arial" panose="020B0604020202020204" pitchFamily="34" charset="0"/>
              </a:rPr>
              <a:t> is inspired by the fact that fog tends to hover low to the ground whereas clouds are high in the sky</a:t>
            </a:r>
          </a:p>
        </p:txBody>
      </p:sp>
    </p:spTree>
    <p:extLst>
      <p:ext uri="{BB962C8B-B14F-4D97-AF65-F5344CB8AC3E}">
        <p14:creationId xmlns:p14="http://schemas.microsoft.com/office/powerpoint/2010/main" val="583480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Core</a:t>
            </a:r>
          </a:p>
        </p:txBody>
      </p:sp>
      <p:sp>
        <p:nvSpPr>
          <p:cNvPr id="3" name="Content Placeholder 2"/>
          <p:cNvSpPr>
            <a:spLocks noGrp="1"/>
          </p:cNvSpPr>
          <p:nvPr>
            <p:ph sz="quarter" idx="13"/>
          </p:nvPr>
        </p:nvSpPr>
        <p:spPr>
          <a:xfrm>
            <a:off x="446808" y="996037"/>
            <a:ext cx="8265391" cy="4668389"/>
          </a:xfrm>
        </p:spPr>
        <p:txBody>
          <a:bodyPr wrap="square" lIns="0" tIns="18000" rIns="0" bIns="18000" anchor="ctr" anchorCtr="0">
            <a:spAutoFit/>
          </a:bodyPr>
          <a:lstStyle/>
          <a:p>
            <a:pPr marL="342000" indent="-342000">
              <a:spcBef>
                <a:spcPts val="600"/>
              </a:spcBef>
            </a:pPr>
            <a:r>
              <a:rPr lang="en-US" sz="2200" noProof="0" dirty="0">
                <a:latin typeface="Arial" panose="020B0604020202020204" pitchFamily="34" charset="0"/>
                <a:cs typeface="Arial" panose="020B0604020202020204" pitchFamily="34" charset="0"/>
              </a:rPr>
              <a:t>The </a:t>
            </a:r>
            <a:r>
              <a:rPr lang="en-US" sz="2200" b="1" noProof="0" dirty="0">
                <a:latin typeface="Arial" panose="020B0604020202020204" pitchFamily="34" charset="0"/>
                <a:cs typeface="Arial" panose="020B0604020202020204" pitchFamily="34" charset="0"/>
              </a:rPr>
              <a:t>core network</a:t>
            </a:r>
            <a:r>
              <a:rPr lang="en-US" sz="2200" noProof="0" dirty="0">
                <a:latin typeface="Arial" panose="020B0604020202020204" pitchFamily="34" charset="0"/>
                <a:cs typeface="Arial" panose="020B0604020202020204" pitchFamily="34" charset="0"/>
              </a:rPr>
              <a:t>, also referred to as a </a:t>
            </a:r>
            <a:r>
              <a:rPr lang="en-US" sz="2200" b="1" noProof="0" dirty="0">
                <a:latin typeface="Arial" panose="020B0604020202020204" pitchFamily="34" charset="0"/>
                <a:cs typeface="Arial" panose="020B0604020202020204" pitchFamily="34" charset="0"/>
              </a:rPr>
              <a:t>backbone network</a:t>
            </a:r>
            <a:r>
              <a:rPr lang="en-US" sz="2200" noProof="0" dirty="0">
                <a:latin typeface="Arial" panose="020B0604020202020204" pitchFamily="34" charset="0"/>
                <a:cs typeface="Arial" panose="020B0604020202020204" pitchFamily="34" charset="0"/>
              </a:rPr>
              <a:t>, connects geographically dispersed fog networks as well as providing access to other networks that are not part of the enterprise network</a:t>
            </a:r>
          </a:p>
          <a:p>
            <a:pPr marL="342000" indent="-342000">
              <a:spcBef>
                <a:spcPts val="600"/>
              </a:spcBef>
            </a:pPr>
            <a:r>
              <a:rPr lang="en-US" sz="2200" noProof="0" dirty="0">
                <a:latin typeface="Arial" panose="020B0604020202020204" pitchFamily="34" charset="0"/>
                <a:cs typeface="Arial" panose="020B0604020202020204" pitchFamily="34" charset="0"/>
              </a:rPr>
              <a:t>Typically, the core network will use very high-performance routers, high-capacity transmission lines, and multiple interconnected routers for increased redundancy and capacity</a:t>
            </a:r>
          </a:p>
          <a:p>
            <a:pPr marL="342000" indent="-342000">
              <a:spcBef>
                <a:spcPts val="600"/>
              </a:spcBef>
            </a:pPr>
            <a:r>
              <a:rPr lang="en-US" sz="2200" noProof="0" dirty="0">
                <a:latin typeface="Arial" panose="020B0604020202020204" pitchFamily="34" charset="0"/>
                <a:cs typeface="Arial" panose="020B0604020202020204" pitchFamily="34" charset="0"/>
              </a:rPr>
              <a:t>The core network may also connect to high-performance, high-capacity servers such as large database servers and private cloud facilities</a:t>
            </a:r>
          </a:p>
          <a:p>
            <a:pPr marL="342000" indent="-342000">
              <a:spcBef>
                <a:spcPts val="600"/>
              </a:spcBef>
            </a:pPr>
            <a:r>
              <a:rPr lang="en-US" sz="2200" noProof="0" dirty="0">
                <a:latin typeface="Arial" panose="020B0604020202020204" pitchFamily="34" charset="0"/>
                <a:cs typeface="Arial" panose="020B0604020202020204" pitchFamily="34" charset="0"/>
              </a:rPr>
              <a:t>Some of the core routers may be purely internal, providing redundancy and additional capacity without serving as edge routers</a:t>
            </a:r>
          </a:p>
        </p:txBody>
      </p:sp>
    </p:spTree>
    <p:extLst>
      <p:ext uri="{BB962C8B-B14F-4D97-AF65-F5344CB8AC3E}">
        <p14:creationId xmlns:p14="http://schemas.microsoft.com/office/powerpoint/2010/main" val="3404570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Table 13.4</a:t>
            </a:r>
          </a:p>
        </p:txBody>
      </p:sp>
      <p:sp>
        <p:nvSpPr>
          <p:cNvPr id="5" name="Content Placeholder 4">
            <a:extLst>
              <a:ext uri="{FF2B5EF4-FFF2-40B4-BE49-F238E27FC236}">
                <a16:creationId xmlns:a16="http://schemas.microsoft.com/office/drawing/2014/main" id="{16BC41DF-CBA6-DA0F-5521-A3DEB48A56C9}"/>
              </a:ext>
            </a:extLst>
          </p:cNvPr>
          <p:cNvSpPr>
            <a:spLocks noGrp="1"/>
          </p:cNvSpPr>
          <p:nvPr>
            <p:ph sz="quarter" idx="13"/>
          </p:nvPr>
        </p:nvSpPr>
        <p:spPr>
          <a:xfrm>
            <a:off x="446808" y="986860"/>
            <a:ext cx="8265391"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Comparison of Cloud and Fog Features</a:t>
            </a:r>
            <a:endParaRPr lang="en-US" noProof="0" dirty="0">
              <a:latin typeface="Arial" panose="020B0604020202020204" pitchFamily="34" charset="0"/>
              <a:cs typeface="Arial" panose="020B0604020202020204" pitchFamily="34" charset="0"/>
            </a:endParaRPr>
          </a:p>
        </p:txBody>
      </p:sp>
      <p:graphicFrame>
        <p:nvGraphicFramePr>
          <p:cNvPr id="6" name="Table 4">
            <a:extLst>
              <a:ext uri="{FF2B5EF4-FFF2-40B4-BE49-F238E27FC236}">
                <a16:creationId xmlns:a16="http://schemas.microsoft.com/office/drawing/2014/main" id="{55411B07-F564-7D44-C239-656AB6FF8199}"/>
              </a:ext>
            </a:extLst>
          </p:cNvPr>
          <p:cNvGraphicFramePr>
            <a:graphicFrameLocks/>
          </p:cNvGraphicFramePr>
          <p:nvPr>
            <p:extLst>
              <p:ext uri="{D42A27DB-BD31-4B8C-83A1-F6EECF244321}">
                <p14:modId xmlns:p14="http://schemas.microsoft.com/office/powerpoint/2010/main" val="4073587191"/>
              </p:ext>
            </p:extLst>
          </p:nvPr>
        </p:nvGraphicFramePr>
        <p:xfrm>
          <a:off x="460829" y="1558125"/>
          <a:ext cx="8232732" cy="4653160"/>
        </p:xfrm>
        <a:graphic>
          <a:graphicData uri="http://schemas.openxmlformats.org/drawingml/2006/table">
            <a:tbl>
              <a:tblPr firstRow="1" bandRow="1">
                <a:tableStyleId>{2D5ABB26-0587-4C30-8999-92F81FD0307C}</a:tableStyleId>
              </a:tblPr>
              <a:tblGrid>
                <a:gridCol w="2926607">
                  <a:extLst>
                    <a:ext uri="{9D8B030D-6E8A-4147-A177-3AD203B41FA5}">
                      <a16:colId xmlns:a16="http://schemas.microsoft.com/office/drawing/2014/main" val="4187521484"/>
                    </a:ext>
                  </a:extLst>
                </a:gridCol>
                <a:gridCol w="2653956">
                  <a:extLst>
                    <a:ext uri="{9D8B030D-6E8A-4147-A177-3AD203B41FA5}">
                      <a16:colId xmlns:a16="http://schemas.microsoft.com/office/drawing/2014/main" val="380459045"/>
                    </a:ext>
                  </a:extLst>
                </a:gridCol>
                <a:gridCol w="2652169">
                  <a:extLst>
                    <a:ext uri="{9D8B030D-6E8A-4147-A177-3AD203B41FA5}">
                      <a16:colId xmlns:a16="http://schemas.microsoft.com/office/drawing/2014/main" val="1647389709"/>
                    </a:ext>
                  </a:extLst>
                </a:gridCol>
              </a:tblGrid>
              <a:tr h="270085">
                <a:tc>
                  <a:txBody>
                    <a:bodyPr/>
                    <a:lstStyle/>
                    <a:p>
                      <a:pPr algn="ctr">
                        <a:spcBef>
                          <a:spcPts val="1500"/>
                        </a:spcBef>
                      </a:pPr>
                      <a:r>
                        <a:rPr lang="en-US" sz="100" b="1" noProof="0" dirty="0">
                          <a:solidFill>
                            <a:schemeClr val="bg1"/>
                          </a:solidFill>
                          <a:latin typeface="Arial" panose="020B0604020202020204" pitchFamily="34" charset="0"/>
                          <a:cs typeface="Arial" panose="020B0604020202020204" pitchFamily="34" charset="0"/>
                        </a:rPr>
                        <a:t>Blank</a:t>
                      </a:r>
                    </a:p>
                  </a:txBody>
                  <a:tcPr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noProof="0" dirty="0">
                          <a:solidFill>
                            <a:schemeClr val="bg1"/>
                          </a:solidFill>
                          <a:latin typeface="Arial" panose="020B0604020202020204" pitchFamily="34" charset="0"/>
                          <a:cs typeface="Arial" panose="020B0604020202020204" pitchFamily="34" charset="0"/>
                        </a:rPr>
                        <a:t>Cloud</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noProof="0" dirty="0">
                          <a:solidFill>
                            <a:schemeClr val="bg1"/>
                          </a:solidFill>
                          <a:latin typeface="Arial" panose="020B0604020202020204" pitchFamily="34" charset="0"/>
                          <a:cs typeface="Arial" panose="020B0604020202020204" pitchFamily="34" charset="0"/>
                        </a:rPr>
                        <a:t>Fog</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02009596"/>
                  </a:ext>
                </a:extLst>
              </a:tr>
              <a:tr h="488012">
                <a:tc>
                  <a:txBody>
                    <a:bodyPr/>
                    <a:lstStyle/>
                    <a:p>
                      <a:r>
                        <a:rPr lang="en-US" sz="1400" noProof="0" dirty="0">
                          <a:latin typeface="Arial" panose="020B0604020202020204" pitchFamily="34" charset="0"/>
                          <a:cs typeface="Arial" panose="020B0604020202020204" pitchFamily="34" charset="0"/>
                        </a:rPr>
                        <a:t>Location of processing/storage resources</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Center</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Edge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78254993"/>
                  </a:ext>
                </a:extLst>
              </a:tr>
              <a:tr h="279479">
                <a:tc>
                  <a:txBody>
                    <a:bodyPr/>
                    <a:lstStyle/>
                    <a:p>
                      <a:r>
                        <a:rPr lang="en-US" sz="1400" noProof="0" dirty="0">
                          <a:latin typeface="Arial" panose="020B0604020202020204" pitchFamily="34" charset="0"/>
                          <a:cs typeface="Arial" panose="020B0604020202020204" pitchFamily="34" charset="0"/>
                        </a:rPr>
                        <a:t>Latency</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High</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Low</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923968067"/>
                  </a:ext>
                </a:extLst>
              </a:tr>
              <a:tr h="279479">
                <a:tc>
                  <a:txBody>
                    <a:bodyPr/>
                    <a:lstStyle/>
                    <a:p>
                      <a:r>
                        <a:rPr lang="en-US" sz="1400" noProof="0" dirty="0">
                          <a:latin typeface="Arial" panose="020B0604020202020204" pitchFamily="34" charset="0"/>
                          <a:cs typeface="Arial" panose="020B0604020202020204" pitchFamily="34" charset="0"/>
                        </a:rPr>
                        <a:t>Access</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Fixed or wireless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Mainly wireless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81309285"/>
                  </a:ext>
                </a:extLst>
              </a:tr>
              <a:tr h="279479">
                <a:tc>
                  <a:txBody>
                    <a:bodyPr/>
                    <a:lstStyle/>
                    <a:p>
                      <a:r>
                        <a:rPr lang="en-US" sz="1400" noProof="0" dirty="0">
                          <a:latin typeface="Arial" panose="020B0604020202020204" pitchFamily="34" charset="0"/>
                          <a:cs typeface="Arial" panose="020B0604020202020204" pitchFamily="34" charset="0"/>
                        </a:rPr>
                        <a:t>Support for mobility</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Not applicable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Yes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57569485"/>
                  </a:ext>
                </a:extLst>
              </a:tr>
              <a:tr h="482497">
                <a:tc>
                  <a:txBody>
                    <a:bodyPr/>
                    <a:lstStyle/>
                    <a:p>
                      <a:r>
                        <a:rPr lang="en-US" sz="1400" noProof="0" dirty="0">
                          <a:latin typeface="Arial" panose="020B0604020202020204" pitchFamily="34" charset="0"/>
                          <a:cs typeface="Arial" panose="020B0604020202020204" pitchFamily="34" charset="0"/>
                        </a:rPr>
                        <a:t>Control</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Centralized/hierarchical (full control)</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Distributed/hierarchical (partial control)</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50820891"/>
                  </a:ext>
                </a:extLst>
              </a:tr>
              <a:tr h="473586">
                <a:tc>
                  <a:txBody>
                    <a:bodyPr/>
                    <a:lstStyle/>
                    <a:p>
                      <a:r>
                        <a:rPr lang="en-US" sz="1400" noProof="0" dirty="0">
                          <a:latin typeface="Arial" panose="020B0604020202020204" pitchFamily="34" charset="0"/>
                          <a:cs typeface="Arial" panose="020B0604020202020204" pitchFamily="34" charset="0"/>
                        </a:rPr>
                        <a:t>Service access</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Through core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At the edge/on handheld device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8663934"/>
                  </a:ext>
                </a:extLst>
              </a:tr>
              <a:tr h="473586">
                <a:tc>
                  <a:txBody>
                    <a:bodyPr/>
                    <a:lstStyle/>
                    <a:p>
                      <a:r>
                        <a:rPr lang="en-US" sz="1400" noProof="0" dirty="0">
                          <a:latin typeface="Arial" panose="020B0604020202020204" pitchFamily="34" charset="0"/>
                          <a:cs typeface="Arial" panose="020B0604020202020204" pitchFamily="34" charset="0"/>
                        </a:rPr>
                        <a:t>Availability</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99.99%</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Highly volatile/highly redundant</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863971071"/>
                  </a:ext>
                </a:extLst>
              </a:tr>
              <a:tr h="279479">
                <a:tc>
                  <a:txBody>
                    <a:bodyPr/>
                    <a:lstStyle/>
                    <a:p>
                      <a:r>
                        <a:rPr lang="en-US" sz="1400" noProof="0" dirty="0">
                          <a:latin typeface="Arial" panose="020B0604020202020204" pitchFamily="34" charset="0"/>
                          <a:cs typeface="Arial" panose="020B0604020202020204" pitchFamily="34" charset="0"/>
                        </a:rPr>
                        <a:t>Number of users/devices</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Tens/hundreds of millions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Tens of billions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064408826"/>
                  </a:ext>
                </a:extLst>
              </a:tr>
              <a:tr h="279479">
                <a:tc>
                  <a:txBody>
                    <a:bodyPr/>
                    <a:lstStyle/>
                    <a:p>
                      <a:r>
                        <a:rPr lang="en-US" sz="1400" noProof="0" dirty="0">
                          <a:latin typeface="Arial" panose="020B0604020202020204" pitchFamily="34" charset="0"/>
                          <a:cs typeface="Arial" panose="020B0604020202020204" pitchFamily="34" charset="0"/>
                        </a:rPr>
                        <a:t>Main content generator</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Human</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Devices/sensors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28861398"/>
                  </a:ext>
                </a:extLst>
              </a:tr>
              <a:tr h="279479">
                <a:tc>
                  <a:txBody>
                    <a:bodyPr/>
                    <a:lstStyle/>
                    <a:p>
                      <a:r>
                        <a:rPr lang="en-US" sz="1400" noProof="0" dirty="0">
                          <a:latin typeface="Arial" panose="020B0604020202020204" pitchFamily="34" charset="0"/>
                          <a:cs typeface="Arial" panose="020B0604020202020204" pitchFamily="34" charset="0"/>
                        </a:rPr>
                        <a:t>Content generation</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Central location</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Anywhere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56429018"/>
                  </a:ext>
                </a:extLst>
              </a:tr>
              <a:tr h="279479">
                <a:tc>
                  <a:txBody>
                    <a:bodyPr/>
                    <a:lstStyle/>
                    <a:p>
                      <a:r>
                        <a:rPr lang="en-US" sz="1400" noProof="0" dirty="0">
                          <a:latin typeface="Arial" panose="020B0604020202020204" pitchFamily="34" charset="0"/>
                          <a:cs typeface="Arial" panose="020B0604020202020204" pitchFamily="34" charset="0"/>
                        </a:rPr>
                        <a:t>Content consumption</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End device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Anywhere</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11693409"/>
                  </a:ext>
                </a:extLst>
              </a:tr>
              <a:tr h="482978">
                <a:tc>
                  <a:txBody>
                    <a:bodyPr/>
                    <a:lstStyle/>
                    <a:p>
                      <a:r>
                        <a:rPr lang="en-US" sz="1400" noProof="0" dirty="0">
                          <a:latin typeface="Arial" panose="020B0604020202020204" pitchFamily="34" charset="0"/>
                          <a:cs typeface="Arial" panose="020B0604020202020204" pitchFamily="34" charset="0"/>
                        </a:rPr>
                        <a:t>Software virtual infrastructure</a:t>
                      </a:r>
                    </a:p>
                  </a:txBody>
                  <a:tcPr marL="94211" marR="94211" marT="33533" marB="33533">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Central enterprise servers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noProof="0" dirty="0">
                          <a:latin typeface="Arial" panose="020B0604020202020204" pitchFamily="34" charset="0"/>
                          <a:cs typeface="Arial" panose="020B0604020202020204" pitchFamily="34" charset="0"/>
                        </a:rPr>
                        <a:t>User devices</a:t>
                      </a:r>
                    </a:p>
                  </a:txBody>
                  <a:tcPr marL="94211" marR="94211" marT="28838" marB="2883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642381839"/>
                  </a:ext>
                </a:extLst>
              </a:tr>
            </a:tbl>
          </a:graphicData>
        </a:graphic>
      </p:graphicFrame>
    </p:spTree>
    <p:extLst>
      <p:ext uri="{BB962C8B-B14F-4D97-AF65-F5344CB8AC3E}">
        <p14:creationId xmlns:p14="http://schemas.microsoft.com/office/powerpoint/2010/main" val="2018706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13.10</a:t>
            </a:r>
          </a:p>
        </p:txBody>
      </p:sp>
      <p:sp>
        <p:nvSpPr>
          <p:cNvPr id="5" name="Content Placeholder 4">
            <a:extLst>
              <a:ext uri="{FF2B5EF4-FFF2-40B4-BE49-F238E27FC236}">
                <a16:creationId xmlns:a16="http://schemas.microsoft.com/office/drawing/2014/main" id="{2D78D5CD-371D-44F7-1487-C29E3BF33DC5}"/>
              </a:ext>
            </a:extLst>
          </p:cNvPr>
          <p:cNvSpPr>
            <a:spLocks noGrp="1"/>
          </p:cNvSpPr>
          <p:nvPr>
            <p:ph sz="quarter" idx="13"/>
          </p:nvPr>
        </p:nvSpPr>
        <p:spPr>
          <a:xfrm>
            <a:off x="446808" y="986860"/>
            <a:ext cx="8265391" cy="405683"/>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Security: Elements of Interest</a:t>
            </a:r>
          </a:p>
        </p:txBody>
      </p:sp>
      <p:pic>
        <p:nvPicPr>
          <p:cNvPr id="7" name="Picture 6" descr="The diagram provides elements of interest for I o T security.&#10;Long description is available in notes, press F6.">
            <a:extLst>
              <a:ext uri="{FF2B5EF4-FFF2-40B4-BE49-F238E27FC236}">
                <a16:creationId xmlns:a16="http://schemas.microsoft.com/office/drawing/2014/main" id="{F39D9BFE-6671-792E-FE6D-28B6E2EF6D30}"/>
              </a:ext>
            </a:extLst>
          </p:cNvPr>
          <p:cNvPicPr>
            <a:picLocks noChangeAspect="1"/>
          </p:cNvPicPr>
          <p:nvPr/>
        </p:nvPicPr>
        <p:blipFill>
          <a:blip r:embed="rId3"/>
          <a:stretch>
            <a:fillRect/>
          </a:stretch>
        </p:blipFill>
        <p:spPr>
          <a:xfrm>
            <a:off x="2384185" y="1481638"/>
            <a:ext cx="4375631" cy="4871479"/>
          </a:xfrm>
          <a:prstGeom prst="rect">
            <a:avLst/>
          </a:prstGeom>
        </p:spPr>
      </p:pic>
    </p:spTree>
    <p:extLst>
      <p:ext uri="{BB962C8B-B14F-4D97-AF65-F5344CB8AC3E}">
        <p14:creationId xmlns:p14="http://schemas.microsoft.com/office/powerpoint/2010/main" val="339835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Patching Vulnerability</a:t>
            </a:r>
            <a:endParaRPr lang="en-US" sz="2000" b="0" noProof="0" dirty="0"/>
          </a:p>
        </p:txBody>
      </p:sp>
      <p:sp>
        <p:nvSpPr>
          <p:cNvPr id="3" name="Content Placeholder 2"/>
          <p:cNvSpPr>
            <a:spLocks noGrp="1"/>
          </p:cNvSpPr>
          <p:nvPr>
            <p:ph sz="quarter" idx="13"/>
          </p:nvPr>
        </p:nvSpPr>
        <p:spPr>
          <a:xfrm>
            <a:off x="459509" y="1119047"/>
            <a:ext cx="8265392" cy="4645306"/>
          </a:xfrm>
        </p:spPr>
        <p:txBody>
          <a:bodyPr wrap="square" lIns="0" tIns="18000" rIns="0" bIns="18000" anchor="ctr" anchorCtr="0">
            <a:spAutoFit/>
          </a:bodyPr>
          <a:lstStyle/>
          <a:p>
            <a:pPr marL="342000" indent="-342000">
              <a:spcBef>
                <a:spcPts val="600"/>
              </a:spcBef>
            </a:pPr>
            <a:r>
              <a:rPr lang="en-US" sz="1800" noProof="0" dirty="0">
                <a:latin typeface="Arial" panose="020B0604020202020204" pitchFamily="34" charset="0"/>
                <a:cs typeface="Arial" panose="020B0604020202020204" pitchFamily="34" charset="0"/>
              </a:rPr>
              <a:t>At a crisis point with regard to the security of embedded systems, including </a:t>
            </a:r>
            <a:r>
              <a:rPr lang="en-US" sz="1800" spc="-220" noProof="0" dirty="0">
                <a:latin typeface="Arial" panose="020B0604020202020204" pitchFamily="34" charset="0"/>
                <a:cs typeface="Arial" panose="020B0604020202020204" pitchFamily="34" charset="0"/>
              </a:rPr>
              <a:t>I o </a:t>
            </a:r>
            <a:r>
              <a:rPr lang="en-US" sz="1800" noProof="0" dirty="0">
                <a:latin typeface="Arial" panose="020B0604020202020204" pitchFamily="34" charset="0"/>
                <a:cs typeface="Arial" panose="020B0604020202020204" pitchFamily="34" charset="0"/>
              </a:rPr>
              <a:t>T devices</a:t>
            </a:r>
          </a:p>
          <a:p>
            <a:pPr marL="342000" indent="-342000">
              <a:spcBef>
                <a:spcPts val="600"/>
              </a:spcBef>
            </a:pPr>
            <a:r>
              <a:rPr lang="en-US" sz="1800" noProof="0" dirty="0">
                <a:latin typeface="Arial" panose="020B0604020202020204" pitchFamily="34" charset="0"/>
                <a:cs typeface="Arial" panose="020B0604020202020204" pitchFamily="34" charset="0"/>
              </a:rPr>
              <a:t>The embedded devices are riddled with vulnerabilities; no good way to patch them</a:t>
            </a:r>
          </a:p>
          <a:p>
            <a:pPr marL="342000" indent="-342000">
              <a:spcBef>
                <a:spcPts val="600"/>
              </a:spcBef>
            </a:pPr>
            <a:r>
              <a:rPr lang="en-US" sz="1800" noProof="0" dirty="0">
                <a:latin typeface="Arial" panose="020B0604020202020204" pitchFamily="34" charset="0"/>
                <a:cs typeface="Arial" panose="020B0604020202020204" pitchFamily="34" charset="0"/>
              </a:rPr>
              <a:t>Chip manufacturers have strong incentives to produce their product as quickly and cheaply as possible</a:t>
            </a:r>
          </a:p>
          <a:p>
            <a:pPr marL="342000" indent="-342000">
              <a:spcBef>
                <a:spcPts val="600"/>
              </a:spcBef>
            </a:pPr>
            <a:r>
              <a:rPr lang="en-US" sz="1800" noProof="0" dirty="0">
                <a:latin typeface="Arial" panose="020B0604020202020204" pitchFamily="34" charset="0"/>
                <a:cs typeface="Arial" panose="020B0604020202020204" pitchFamily="34" charset="0"/>
              </a:rPr>
              <a:t>The device manufacturers focus is the functionality of the device itself</a:t>
            </a:r>
          </a:p>
          <a:p>
            <a:pPr marL="342000" indent="-342000">
              <a:spcBef>
                <a:spcPts val="600"/>
              </a:spcBef>
            </a:pPr>
            <a:r>
              <a:rPr lang="en-US" sz="1800" noProof="0" dirty="0">
                <a:latin typeface="Arial" panose="020B0604020202020204" pitchFamily="34" charset="0"/>
                <a:cs typeface="Arial" panose="020B0604020202020204" pitchFamily="34" charset="0"/>
              </a:rPr>
              <a:t>The end user may have no means of patching the system or, if so, little information about when and how to patch</a:t>
            </a:r>
          </a:p>
          <a:p>
            <a:pPr marL="342000" indent="-342000">
              <a:spcBef>
                <a:spcPts val="600"/>
              </a:spcBef>
            </a:pPr>
            <a:r>
              <a:rPr lang="en-US" sz="1800" noProof="0" dirty="0">
                <a:latin typeface="Arial" panose="020B0604020202020204" pitchFamily="34" charset="0"/>
                <a:cs typeface="Arial" panose="020B0604020202020204" pitchFamily="34" charset="0"/>
              </a:rPr>
              <a:t>Result is 100s of millions of Internet-connected devices vulnerable to attack</a:t>
            </a:r>
          </a:p>
          <a:p>
            <a:pPr marL="342000" indent="-342000">
              <a:spcBef>
                <a:spcPts val="600"/>
              </a:spcBef>
            </a:pPr>
            <a:r>
              <a:rPr lang="en-US" sz="1800" noProof="0" dirty="0">
                <a:latin typeface="Arial" panose="020B0604020202020204" pitchFamily="34" charset="0"/>
                <a:cs typeface="Arial" panose="020B0604020202020204" pitchFamily="34" charset="0"/>
              </a:rPr>
              <a:t>Problem with sensors allowing attackers to insert false data into the network</a:t>
            </a:r>
          </a:p>
          <a:p>
            <a:pPr marL="342000" indent="-342000">
              <a:spcBef>
                <a:spcPts val="600"/>
              </a:spcBef>
            </a:pPr>
            <a:r>
              <a:rPr lang="en-US" sz="1800" noProof="0" dirty="0">
                <a:latin typeface="Arial" panose="020B0604020202020204" pitchFamily="34" charset="0"/>
                <a:cs typeface="Arial" panose="020B0604020202020204" pitchFamily="34" charset="0"/>
              </a:rPr>
              <a:t>It is potentially a graver threat with actuators where the attacker can affect the operation of machinery and other devices</a:t>
            </a:r>
          </a:p>
          <a:p>
            <a:r>
              <a:rPr lang="en-US" sz="1800" dirty="0">
                <a:hlinkClick r:id="rId3"/>
              </a:rPr>
              <a:t>Schneier’s article in Wired magazine</a:t>
            </a:r>
            <a:r>
              <a:rPr lang="en-US" sz="1800" dirty="0"/>
              <a:t>:</a:t>
            </a:r>
            <a:endParaRPr lang="en-US" sz="1800"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EAA93D-AA4E-0F35-C1A6-533DD54A1D90}"/>
              </a:ext>
            </a:extLst>
          </p:cNvPr>
          <p:cNvSpPr txBox="1"/>
          <p:nvPr/>
        </p:nvSpPr>
        <p:spPr>
          <a:xfrm>
            <a:off x="7884368" y="617974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653905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9" y="160664"/>
            <a:ext cx="8265391" cy="1144347"/>
          </a:xfrm>
        </p:spPr>
        <p:txBody>
          <a:bodyPr wrap="square" lIns="0" tIns="18000" rIns="0" bIns="18000" anchor="ctr" anchorCtr="0">
            <a:spAutoFit/>
          </a:bodyPr>
          <a:lstStyle/>
          <a:p>
            <a:r>
              <a:rPr lang="en-US" spc="-500" noProof="0" dirty="0"/>
              <a:t>I o </a:t>
            </a:r>
            <a:r>
              <a:rPr lang="en-US" noProof="0" dirty="0"/>
              <a:t>T Security and Privacy Requirements</a:t>
            </a:r>
          </a:p>
        </p:txBody>
      </p:sp>
      <p:sp>
        <p:nvSpPr>
          <p:cNvPr id="3" name="Content Placeholder 2"/>
          <p:cNvSpPr>
            <a:spLocks noGrp="1"/>
          </p:cNvSpPr>
          <p:nvPr>
            <p:ph sz="quarter" idx="13"/>
          </p:nvPr>
        </p:nvSpPr>
        <p:spPr>
          <a:xfrm>
            <a:off x="446808" y="1440147"/>
            <a:ext cx="8265391" cy="4653000"/>
          </a:xfrm>
        </p:spPr>
        <p:txBody>
          <a:bodyPr wrap="square" lIns="0" tIns="18000" rIns="0" bIns="18000" anchor="ctr" anchorCtr="0">
            <a:spAutoFit/>
          </a:bodyPr>
          <a:lstStyle/>
          <a:p>
            <a:pPr marL="342000" indent="-342000">
              <a:spcBef>
                <a:spcPts val="600"/>
              </a:spcBef>
            </a:pPr>
            <a:r>
              <a:rPr lang="en-US" sz="2000" spc="-220" noProof="0" dirty="0">
                <a:latin typeface="Arial" panose="020B0604020202020204" pitchFamily="34" charset="0"/>
                <a:cs typeface="Arial" panose="020B0604020202020204" pitchFamily="34" charset="0"/>
              </a:rPr>
              <a:t>I T </a:t>
            </a:r>
            <a:r>
              <a:rPr lang="en-US" sz="2000" noProof="0" dirty="0">
                <a:latin typeface="Arial" panose="020B0604020202020204" pitchFamily="34" charset="0"/>
                <a:cs typeface="Arial" panose="020B0604020202020204" pitchFamily="34" charset="0"/>
              </a:rPr>
              <a:t>U-T Recommendation Y.2066 includes a list of security requirements for the </a:t>
            </a:r>
            <a:r>
              <a:rPr lang="en-US" sz="2000" spc="-220" noProof="0" dirty="0">
                <a:latin typeface="Arial" panose="020B0604020202020204" pitchFamily="34" charset="0"/>
                <a:cs typeface="Arial" panose="020B0604020202020204" pitchFamily="34" charset="0"/>
              </a:rPr>
              <a:t>I o </a:t>
            </a:r>
            <a:r>
              <a:rPr lang="en-US" sz="2000" noProof="0" dirty="0">
                <a:latin typeface="Arial" panose="020B0604020202020204" pitchFamily="34" charset="0"/>
                <a:cs typeface="Arial" panose="020B0604020202020204" pitchFamily="34" charset="0"/>
              </a:rPr>
              <a:t>T</a:t>
            </a:r>
          </a:p>
          <a:p>
            <a:pPr marL="342000" indent="-342000">
              <a:spcBef>
                <a:spcPts val="600"/>
              </a:spcBef>
            </a:pPr>
            <a:r>
              <a:rPr lang="en-US" sz="2000" noProof="0" dirty="0">
                <a:latin typeface="Arial" panose="020B0604020202020204" pitchFamily="34" charset="0"/>
                <a:cs typeface="Arial" panose="020B0604020202020204" pitchFamily="34" charset="0"/>
              </a:rPr>
              <a:t>The requirements are defined as being the functional requirements during capturing, storing, transferring, aggregating, and processing the data of things, as well as to the provision of services that involve things</a:t>
            </a:r>
          </a:p>
          <a:p>
            <a:pPr marL="342000" indent="-342000">
              <a:spcBef>
                <a:spcPts val="600"/>
              </a:spcBef>
            </a:pPr>
            <a:r>
              <a:rPr lang="en-US" sz="2000" noProof="0" dirty="0">
                <a:latin typeface="Arial" panose="020B0604020202020204" pitchFamily="34" charset="0"/>
                <a:cs typeface="Arial" panose="020B0604020202020204" pitchFamily="34" charset="0"/>
              </a:rPr>
              <a:t>The requirements are:</a:t>
            </a:r>
          </a:p>
          <a:p>
            <a:pPr marL="828918" lvl="1" indent="-342000"/>
            <a:r>
              <a:rPr lang="en-US" sz="2000" noProof="0" dirty="0">
                <a:latin typeface="Arial" panose="020B0604020202020204" pitchFamily="34" charset="0"/>
                <a:cs typeface="Arial" panose="020B0604020202020204" pitchFamily="34" charset="0"/>
              </a:rPr>
              <a:t>Communication security</a:t>
            </a:r>
          </a:p>
          <a:p>
            <a:pPr marL="828918" lvl="1" indent="-342000"/>
            <a:r>
              <a:rPr lang="en-US" sz="2000" noProof="0" dirty="0">
                <a:latin typeface="Arial" panose="020B0604020202020204" pitchFamily="34" charset="0"/>
                <a:cs typeface="Arial" panose="020B0604020202020204" pitchFamily="34" charset="0"/>
              </a:rPr>
              <a:t>Data management security</a:t>
            </a:r>
          </a:p>
          <a:p>
            <a:pPr marL="828918" lvl="1" indent="-342000"/>
            <a:r>
              <a:rPr lang="en-US" sz="2000" noProof="0" dirty="0">
                <a:latin typeface="Arial" panose="020B0604020202020204" pitchFamily="34" charset="0"/>
                <a:cs typeface="Arial" panose="020B0604020202020204" pitchFamily="34" charset="0"/>
              </a:rPr>
              <a:t>Service provision security</a:t>
            </a:r>
          </a:p>
          <a:p>
            <a:pPr marL="828918" lvl="1" indent="-342000"/>
            <a:r>
              <a:rPr lang="en-US" sz="2000" noProof="0" dirty="0">
                <a:latin typeface="Arial" panose="020B0604020202020204" pitchFamily="34" charset="0"/>
                <a:cs typeface="Arial" panose="020B0604020202020204" pitchFamily="34" charset="0"/>
              </a:rPr>
              <a:t>Integration of security policies and techniques</a:t>
            </a:r>
          </a:p>
          <a:p>
            <a:pPr marL="828918" lvl="1" indent="-342000"/>
            <a:r>
              <a:rPr lang="en-US" sz="2000" noProof="0" dirty="0">
                <a:latin typeface="Arial" panose="020B0604020202020204" pitchFamily="34" charset="0"/>
                <a:cs typeface="Arial" panose="020B0604020202020204" pitchFamily="34" charset="0"/>
              </a:rPr>
              <a:t>Mutual authentication and authorization</a:t>
            </a:r>
          </a:p>
          <a:p>
            <a:pPr marL="828918" lvl="1" indent="-342000"/>
            <a:r>
              <a:rPr lang="en-US" sz="2000" noProof="0" dirty="0">
                <a:latin typeface="Arial" panose="020B0604020202020204" pitchFamily="34" charset="0"/>
                <a:cs typeface="Arial" panose="020B0604020202020204" pitchFamily="34" charset="0"/>
              </a:rPr>
              <a:t>Security audit</a:t>
            </a:r>
          </a:p>
        </p:txBody>
      </p:sp>
    </p:spTree>
    <p:extLst>
      <p:ext uri="{BB962C8B-B14F-4D97-AF65-F5344CB8AC3E}">
        <p14:creationId xmlns:p14="http://schemas.microsoft.com/office/powerpoint/2010/main" val="2237385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Platform as a Service (P</a:t>
            </a:r>
            <a:r>
              <a:rPr lang="en-US" sz="100" noProof="0" dirty="0"/>
              <a:t> </a:t>
            </a:r>
            <a:r>
              <a:rPr lang="en-US" noProof="0" dirty="0"/>
              <a:t>a</a:t>
            </a:r>
            <a:r>
              <a:rPr lang="en-US" sz="100" noProof="0" dirty="0"/>
              <a:t> </a:t>
            </a:r>
            <a:r>
              <a:rPr lang="en-US" noProof="0" dirty="0" err="1"/>
              <a:t>a</a:t>
            </a:r>
            <a:r>
              <a:rPr lang="en-US" sz="100" noProof="0" dirty="0"/>
              <a:t> </a:t>
            </a:r>
            <a:r>
              <a:rPr lang="en-US" noProof="0" dirty="0"/>
              <a:t>S)</a:t>
            </a:r>
          </a:p>
        </p:txBody>
      </p:sp>
      <p:sp>
        <p:nvSpPr>
          <p:cNvPr id="2" name="Content Placeholder 1"/>
          <p:cNvSpPr>
            <a:spLocks noGrp="1"/>
          </p:cNvSpPr>
          <p:nvPr>
            <p:ph sz="quarter" idx="13"/>
          </p:nvPr>
        </p:nvSpPr>
        <p:spPr>
          <a:xfrm>
            <a:off x="438912" y="991683"/>
            <a:ext cx="8273288" cy="5160831"/>
          </a:xfrm>
        </p:spPr>
        <p:txBody>
          <a:bodyPr wrap="square" lIns="0" tIns="18000" rIns="0" bIns="18000" anchor="ctr" anchorCtr="0">
            <a:spAutoFit/>
          </a:bodyPr>
          <a:lstStyle/>
          <a:p>
            <a:pPr marL="342000" indent="-342000">
              <a:spcBef>
                <a:spcPts val="600"/>
              </a:spcBef>
            </a:pPr>
            <a:r>
              <a:rPr lang="en-US" sz="2200" noProof="0" dirty="0">
                <a:latin typeface="Arial" panose="020B0604020202020204" pitchFamily="34" charset="0"/>
                <a:cs typeface="Arial" panose="020B0604020202020204" pitchFamily="34" charset="0"/>
              </a:rPr>
              <a:t>A </a:t>
            </a:r>
            <a:r>
              <a:rPr lang="en-US" sz="2200" spc="-300" noProof="0" dirty="0">
                <a:latin typeface="Arial" panose="020B0604020202020204" pitchFamily="34" charset="0"/>
                <a:cs typeface="Arial" panose="020B0604020202020204" pitchFamily="34" charset="0"/>
              </a:rPr>
              <a:t>P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cloud provides service to customers in the form of a platform on which the customer’s applications can run</a:t>
            </a:r>
          </a:p>
          <a:p>
            <a:pPr marL="342000" indent="-342000">
              <a:spcBef>
                <a:spcPts val="600"/>
              </a:spcBef>
            </a:pPr>
            <a:r>
              <a:rPr lang="en-US" sz="2200" spc="-300" noProof="0" dirty="0">
                <a:latin typeface="Arial" panose="020B0604020202020204" pitchFamily="34" charset="0"/>
                <a:cs typeface="Arial" panose="020B0604020202020204" pitchFamily="34" charset="0"/>
              </a:rPr>
              <a:t>P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enables the customer to deploy onto the cloud infrastructure customer-created or acquired applications</a:t>
            </a:r>
          </a:p>
          <a:p>
            <a:pPr marL="342000" indent="-342000">
              <a:spcBef>
                <a:spcPts val="600"/>
              </a:spcBef>
            </a:pPr>
            <a:r>
              <a:rPr lang="en-US" sz="2200" noProof="0" dirty="0">
                <a:latin typeface="Arial" panose="020B0604020202020204" pitchFamily="34" charset="0"/>
                <a:cs typeface="Arial" panose="020B0604020202020204" pitchFamily="34" charset="0"/>
              </a:rPr>
              <a:t>A </a:t>
            </a:r>
            <a:r>
              <a:rPr lang="en-US" sz="2200" spc="-300" noProof="0" dirty="0">
                <a:latin typeface="Arial" panose="020B0604020202020204" pitchFamily="34" charset="0"/>
                <a:cs typeface="Arial" panose="020B0604020202020204" pitchFamily="34" charset="0"/>
              </a:rPr>
              <a:t>P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cloud provides useful software building blocks plus a number of development tools, such as programming language tools, run-time environments, and other tools that assist in deploying new applications</a:t>
            </a:r>
          </a:p>
          <a:p>
            <a:pPr marL="342000" indent="-342000">
              <a:spcBef>
                <a:spcPts val="600"/>
              </a:spcBef>
            </a:pPr>
            <a:r>
              <a:rPr lang="en-US" sz="2200" noProof="0" dirty="0">
                <a:latin typeface="Arial" panose="020B0604020202020204" pitchFamily="34" charset="0"/>
                <a:cs typeface="Arial" panose="020B0604020202020204" pitchFamily="34" charset="0"/>
              </a:rPr>
              <a:t>In effect, </a:t>
            </a:r>
            <a:r>
              <a:rPr lang="en-US" sz="2200" spc="-300" noProof="0" dirty="0">
                <a:latin typeface="Arial" panose="020B0604020202020204" pitchFamily="34" charset="0"/>
                <a:cs typeface="Arial" panose="020B0604020202020204" pitchFamily="34" charset="0"/>
              </a:rPr>
              <a:t>P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is an operating system in the cloud</a:t>
            </a:r>
          </a:p>
          <a:p>
            <a:pPr marL="342000" indent="-342000">
              <a:spcBef>
                <a:spcPts val="600"/>
              </a:spcBef>
            </a:pPr>
            <a:r>
              <a:rPr lang="en-US" sz="2200" noProof="0" dirty="0">
                <a:latin typeface="Arial" panose="020B0604020202020204" pitchFamily="34" charset="0"/>
                <a:cs typeface="Arial" panose="020B0604020202020204" pitchFamily="34" charset="0"/>
              </a:rPr>
              <a:t>It is useful for an organization that wants to develop new or tailored applications while paying for the needed computing resources only as needed, and only for as long as needed</a:t>
            </a:r>
          </a:p>
          <a:p>
            <a:pPr marL="342000" indent="-342000">
              <a:spcBef>
                <a:spcPts val="600"/>
              </a:spcBef>
            </a:pPr>
            <a:r>
              <a:rPr lang="en-US" sz="2200" noProof="0" dirty="0">
                <a:latin typeface="Arial" panose="020B0604020202020204" pitchFamily="34" charset="0"/>
                <a:cs typeface="Arial" panose="020B0604020202020204" pitchFamily="34" charset="0"/>
              </a:rPr>
              <a:t>Examples of </a:t>
            </a:r>
            <a:r>
              <a:rPr lang="en-US" sz="2200" spc="-300" noProof="0" dirty="0">
                <a:latin typeface="Arial" panose="020B0604020202020204" pitchFamily="34" charset="0"/>
                <a:cs typeface="Arial" panose="020B0604020202020204" pitchFamily="34" charset="0"/>
              </a:rPr>
              <a:t>P a </a:t>
            </a:r>
            <a:r>
              <a:rPr lang="en-US" sz="2200" spc="-300" noProof="0" dirty="0" err="1">
                <a:latin typeface="Arial" panose="020B0604020202020204" pitchFamily="34" charset="0"/>
                <a:cs typeface="Arial" panose="020B0604020202020204" pitchFamily="34" charset="0"/>
              </a:rPr>
              <a:t>a</a:t>
            </a:r>
            <a:r>
              <a:rPr lang="en-US" sz="2200" spc="-300" noProof="0" dirty="0">
                <a:latin typeface="Arial" panose="020B0604020202020204" pitchFamily="34" charset="0"/>
                <a:cs typeface="Arial" panose="020B0604020202020204" pitchFamily="34" charset="0"/>
              </a:rPr>
              <a:t> </a:t>
            </a:r>
            <a:r>
              <a:rPr lang="en-US" sz="2200" noProof="0" dirty="0">
                <a:latin typeface="Arial" panose="020B0604020202020204" pitchFamily="34" charset="0"/>
                <a:cs typeface="Arial" panose="020B0604020202020204" pitchFamily="34" charset="0"/>
              </a:rPr>
              <a:t>S include </a:t>
            </a:r>
            <a:r>
              <a:rPr lang="en-US" sz="2200" noProof="0" dirty="0" err="1">
                <a:latin typeface="Arial" panose="020B0604020202020204" pitchFamily="34" charset="0"/>
                <a:cs typeface="Arial" panose="020B0604020202020204" pitchFamily="34" charset="0"/>
              </a:rPr>
              <a:t>AppEngine</a:t>
            </a:r>
            <a:r>
              <a:rPr lang="en-US" sz="2200" noProof="0" dirty="0">
                <a:latin typeface="Arial" panose="020B0604020202020204" pitchFamily="34" charset="0"/>
                <a:cs typeface="Arial" panose="020B0604020202020204" pitchFamily="34" charset="0"/>
              </a:rPr>
              <a:t>, Engine Yard, Heroku, Microsoft Azure, Force.com, and Apache Stratos</a:t>
            </a:r>
          </a:p>
        </p:txBody>
      </p:sp>
    </p:spTree>
    <p:extLst>
      <p:ext uri="{BB962C8B-B14F-4D97-AF65-F5344CB8AC3E}">
        <p14:creationId xmlns:p14="http://schemas.microsoft.com/office/powerpoint/2010/main" val="289842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13.11</a:t>
            </a:r>
          </a:p>
        </p:txBody>
      </p:sp>
      <p:sp>
        <p:nvSpPr>
          <p:cNvPr id="5" name="Content Placeholder 4">
            <a:extLst>
              <a:ext uri="{FF2B5EF4-FFF2-40B4-BE49-F238E27FC236}">
                <a16:creationId xmlns:a16="http://schemas.microsoft.com/office/drawing/2014/main" id="{629A96F5-F598-65E1-9CC4-53AC525777AC}"/>
              </a:ext>
            </a:extLst>
          </p:cNvPr>
          <p:cNvSpPr>
            <a:spLocks noGrp="1"/>
          </p:cNvSpPr>
          <p:nvPr>
            <p:ph sz="quarter" idx="13"/>
          </p:nvPr>
        </p:nvSpPr>
        <p:spPr>
          <a:xfrm>
            <a:off x="446808" y="986858"/>
            <a:ext cx="8265391" cy="405683"/>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Gateway Security Functions</a:t>
            </a:r>
          </a:p>
        </p:txBody>
      </p:sp>
      <p:pic>
        <p:nvPicPr>
          <p:cNvPr id="7" name="Picture 6" descr="The diagram illustrates I o T gateway security functions.&#10;Long description is available in notes, press F6.">
            <a:extLst>
              <a:ext uri="{FF2B5EF4-FFF2-40B4-BE49-F238E27FC236}">
                <a16:creationId xmlns:a16="http://schemas.microsoft.com/office/drawing/2014/main" id="{E5A26DE2-4479-319E-671E-172D496A2B09}"/>
              </a:ext>
            </a:extLst>
          </p:cNvPr>
          <p:cNvPicPr>
            <a:picLocks noChangeAspect="1"/>
          </p:cNvPicPr>
          <p:nvPr/>
        </p:nvPicPr>
        <p:blipFill>
          <a:blip r:embed="rId3"/>
          <a:stretch>
            <a:fillRect/>
          </a:stretch>
        </p:blipFill>
        <p:spPr>
          <a:xfrm>
            <a:off x="2798918" y="1490565"/>
            <a:ext cx="3546164" cy="4853624"/>
          </a:xfrm>
          <a:prstGeom prst="rect">
            <a:avLst/>
          </a:prstGeom>
        </p:spPr>
      </p:pic>
    </p:spTree>
    <p:extLst>
      <p:ext uri="{BB962C8B-B14F-4D97-AF65-F5344CB8AC3E}">
        <p14:creationId xmlns:p14="http://schemas.microsoft.com/office/powerpoint/2010/main" val="542050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13.12</a:t>
            </a:r>
          </a:p>
        </p:txBody>
      </p:sp>
      <p:sp>
        <p:nvSpPr>
          <p:cNvPr id="5" name="Content Placeholder 4">
            <a:extLst>
              <a:ext uri="{FF2B5EF4-FFF2-40B4-BE49-F238E27FC236}">
                <a16:creationId xmlns:a16="http://schemas.microsoft.com/office/drawing/2014/main" id="{9E6212FA-7B80-1089-997A-088A0B6C7ABB}"/>
              </a:ext>
            </a:extLst>
          </p:cNvPr>
          <p:cNvSpPr>
            <a:spLocks noGrp="1"/>
          </p:cNvSpPr>
          <p:nvPr>
            <p:ph sz="quarter" idx="13"/>
          </p:nvPr>
        </p:nvSpPr>
        <p:spPr>
          <a:xfrm>
            <a:off x="446808" y="986856"/>
            <a:ext cx="8265391" cy="405683"/>
          </a:xfrm>
        </p:spPr>
        <p:txBody>
          <a:bodyPr wrap="square" lIns="0" tIns="18000" rIns="0" bIns="18000" anchor="ctr" anchorCtr="0">
            <a:spAutoFit/>
          </a:bodyPr>
          <a:lstStyle/>
          <a:p>
            <a:pPr marL="432" indent="0">
              <a:buNone/>
            </a:pPr>
            <a:r>
              <a:rPr lang="en-US" spc="-300" noProof="0" dirty="0">
                <a:latin typeface="Arial" panose="020B0604020202020204" pitchFamily="34" charset="0"/>
                <a:cs typeface="Arial" panose="020B0604020202020204" pitchFamily="34" charset="0"/>
              </a:rPr>
              <a:t>I o </a:t>
            </a:r>
            <a:r>
              <a:rPr lang="en-US" noProof="0" dirty="0">
                <a:latin typeface="Arial" panose="020B0604020202020204" pitchFamily="34" charset="0"/>
                <a:cs typeface="Arial" panose="020B0604020202020204" pitchFamily="34" charset="0"/>
              </a:rPr>
              <a:t>T Security Environment</a:t>
            </a:r>
          </a:p>
        </p:txBody>
      </p:sp>
      <p:pic>
        <p:nvPicPr>
          <p:cNvPr id="7" name="Picture 6" descr="The diagram represents I o T security environment.&#10;Long description is available in notes, press F6.">
            <a:extLst>
              <a:ext uri="{FF2B5EF4-FFF2-40B4-BE49-F238E27FC236}">
                <a16:creationId xmlns:a16="http://schemas.microsoft.com/office/drawing/2014/main" id="{DD8C6E1F-0EAD-9476-E41F-BD599CB227A8}"/>
              </a:ext>
            </a:extLst>
          </p:cNvPr>
          <p:cNvPicPr>
            <a:picLocks noChangeAspect="1"/>
          </p:cNvPicPr>
          <p:nvPr/>
        </p:nvPicPr>
        <p:blipFill>
          <a:blip r:embed="rId3"/>
          <a:stretch>
            <a:fillRect/>
          </a:stretch>
        </p:blipFill>
        <p:spPr>
          <a:xfrm>
            <a:off x="966635" y="1481321"/>
            <a:ext cx="7210730" cy="4872113"/>
          </a:xfrm>
          <a:prstGeom prst="rect">
            <a:avLst/>
          </a:prstGeom>
        </p:spPr>
      </p:pic>
    </p:spTree>
    <p:extLst>
      <p:ext uri="{BB962C8B-B14F-4D97-AF65-F5344CB8AC3E}">
        <p14:creationId xmlns:p14="http://schemas.microsoft.com/office/powerpoint/2010/main" val="3032299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Figure 13.13</a:t>
            </a:r>
          </a:p>
        </p:txBody>
      </p:sp>
      <p:sp>
        <p:nvSpPr>
          <p:cNvPr id="5" name="Content Placeholder 4">
            <a:extLst>
              <a:ext uri="{FF2B5EF4-FFF2-40B4-BE49-F238E27FC236}">
                <a16:creationId xmlns:a16="http://schemas.microsoft.com/office/drawing/2014/main" id="{91213510-64EB-8351-2B9E-47660050A8D4}"/>
              </a:ext>
            </a:extLst>
          </p:cNvPr>
          <p:cNvSpPr>
            <a:spLocks noGrp="1"/>
          </p:cNvSpPr>
          <p:nvPr>
            <p:ph sz="quarter" idx="13"/>
          </p:nvPr>
        </p:nvSpPr>
        <p:spPr>
          <a:xfrm>
            <a:off x="446808" y="986860"/>
            <a:ext cx="8265391" cy="405683"/>
          </a:xfrm>
        </p:spPr>
        <p:txBody>
          <a:bodyPr wrap="square" lIns="0" tIns="18000" rIns="0" bIns="18000" anchor="ctr" anchorCtr="0">
            <a:spAutoFit/>
          </a:bodyPr>
          <a:lstStyle/>
          <a:p>
            <a:pPr marL="432" indent="0">
              <a:buNone/>
            </a:pPr>
            <a:r>
              <a:rPr lang="en-US" noProof="0" dirty="0">
                <a:latin typeface="Arial" panose="020B0604020202020204" pitchFamily="34" charset="0"/>
                <a:cs typeface="Arial" panose="020B0604020202020204" pitchFamily="34" charset="0"/>
              </a:rPr>
              <a:t>Secure I</a:t>
            </a:r>
            <a:r>
              <a:rPr lang="en-US" sz="1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o</a:t>
            </a:r>
            <a:r>
              <a:rPr lang="en-US" sz="1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T Framework</a:t>
            </a:r>
          </a:p>
        </p:txBody>
      </p:sp>
      <p:pic>
        <p:nvPicPr>
          <p:cNvPr id="7" name="Picture 6" descr="The figure illustrates a diagram for Secure I o T Framework.&#10;Long description is available in notes, press F6.">
            <a:extLst>
              <a:ext uri="{FF2B5EF4-FFF2-40B4-BE49-F238E27FC236}">
                <a16:creationId xmlns:a16="http://schemas.microsoft.com/office/drawing/2014/main" id="{D0238927-07C2-144B-E443-E5A16A371D8E}"/>
              </a:ext>
            </a:extLst>
          </p:cNvPr>
          <p:cNvPicPr>
            <a:picLocks noChangeAspect="1"/>
          </p:cNvPicPr>
          <p:nvPr/>
        </p:nvPicPr>
        <p:blipFill>
          <a:blip r:embed="rId3"/>
          <a:stretch>
            <a:fillRect/>
          </a:stretch>
        </p:blipFill>
        <p:spPr>
          <a:xfrm>
            <a:off x="1814878" y="1531990"/>
            <a:ext cx="5514244" cy="4812338"/>
          </a:xfrm>
          <a:prstGeom prst="rect">
            <a:avLst/>
          </a:prstGeom>
        </p:spPr>
      </p:pic>
    </p:spTree>
    <p:extLst>
      <p:ext uri="{BB962C8B-B14F-4D97-AF65-F5344CB8AC3E}">
        <p14:creationId xmlns:p14="http://schemas.microsoft.com/office/powerpoint/2010/main" val="350146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MiniSec </a:t>
            </a:r>
            <a:r>
              <a:rPr lang="en-US" sz="2800" noProof="0" dirty="0"/>
              <a:t>(1 of 2)</a:t>
            </a:r>
          </a:p>
        </p:txBody>
      </p:sp>
      <p:sp>
        <p:nvSpPr>
          <p:cNvPr id="3" name="Content Placeholder 2"/>
          <p:cNvSpPr>
            <a:spLocks noGrp="1"/>
          </p:cNvSpPr>
          <p:nvPr>
            <p:ph sz="quarter" idx="13"/>
          </p:nvPr>
        </p:nvSpPr>
        <p:spPr>
          <a:xfrm>
            <a:off x="446808" y="975904"/>
            <a:ext cx="8265391" cy="3960503"/>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MiniSec is an open-source security module that is part of the </a:t>
            </a:r>
            <a:r>
              <a:rPr lang="en-US" noProof="0" dirty="0" err="1">
                <a:latin typeface="Arial" panose="020B0604020202020204" pitchFamily="34" charset="0"/>
                <a:cs typeface="Arial" panose="020B0604020202020204" pitchFamily="34" charset="0"/>
              </a:rPr>
              <a:t>TinyOS</a:t>
            </a:r>
            <a:r>
              <a:rPr lang="en-US" noProof="0" dirty="0">
                <a:latin typeface="Arial" panose="020B0604020202020204" pitchFamily="34" charset="0"/>
                <a:cs typeface="Arial" panose="020B0604020202020204" pitchFamily="34" charset="0"/>
              </a:rPr>
              <a:t> operating system</a:t>
            </a:r>
          </a:p>
          <a:p>
            <a:pPr marL="342000" indent="-342000">
              <a:spcBef>
                <a:spcPts val="600"/>
              </a:spcBef>
            </a:pPr>
            <a:r>
              <a:rPr lang="en-US" noProof="0" dirty="0">
                <a:latin typeface="Arial" panose="020B0604020202020204" pitchFamily="34" charset="0"/>
                <a:cs typeface="Arial" panose="020B0604020202020204" pitchFamily="34" charset="0"/>
              </a:rPr>
              <a:t>It is designed to be a link-level module that offers a high level of security, while simultaneously keeping energy consumption low and using very little memory</a:t>
            </a:r>
          </a:p>
          <a:p>
            <a:pPr marL="342000" indent="-342000">
              <a:spcBef>
                <a:spcPts val="600"/>
              </a:spcBef>
            </a:pPr>
            <a:r>
              <a:rPr lang="en-US" noProof="0" dirty="0">
                <a:latin typeface="Arial" panose="020B0604020202020204" pitchFamily="34" charset="0"/>
                <a:cs typeface="Arial" panose="020B0604020202020204" pitchFamily="34" charset="0"/>
              </a:rPr>
              <a:t>MiniSec provides confidentiality, authentication, and replay protection</a:t>
            </a:r>
          </a:p>
          <a:p>
            <a:pPr marL="342000" indent="-342000">
              <a:spcBef>
                <a:spcPts val="600"/>
              </a:spcBef>
            </a:pPr>
            <a:r>
              <a:rPr lang="en-US" noProof="0" dirty="0">
                <a:latin typeface="Arial" panose="020B0604020202020204" pitchFamily="34" charset="0"/>
                <a:cs typeface="Arial" panose="020B0604020202020204" pitchFamily="34" charset="0"/>
              </a:rPr>
              <a:t>MiniSec has two operating modes, one tailored for single-source communication, and another tailored for multi-source broadcast communication</a:t>
            </a:r>
          </a:p>
        </p:txBody>
      </p:sp>
    </p:spTree>
    <p:extLst>
      <p:ext uri="{BB962C8B-B14F-4D97-AF65-F5344CB8AC3E}">
        <p14:creationId xmlns:p14="http://schemas.microsoft.com/office/powerpoint/2010/main" val="3872172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MiniSec </a:t>
            </a:r>
            <a:r>
              <a:rPr lang="en-US" sz="2800" noProof="0" dirty="0"/>
              <a:t>(2 of 2)</a:t>
            </a:r>
          </a:p>
        </p:txBody>
      </p:sp>
      <p:sp>
        <p:nvSpPr>
          <p:cNvPr id="3" name="Content Placeholder 2"/>
          <p:cNvSpPr>
            <a:spLocks noGrp="1"/>
          </p:cNvSpPr>
          <p:nvPr>
            <p:ph sz="quarter" idx="13"/>
          </p:nvPr>
        </p:nvSpPr>
        <p:spPr>
          <a:xfrm>
            <a:off x="446808" y="978068"/>
            <a:ext cx="8265391" cy="3083340"/>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MiniSec is designed to meet the following requirements:</a:t>
            </a:r>
          </a:p>
          <a:p>
            <a:pPr marL="828918" lvl="1" indent="-342000"/>
            <a:r>
              <a:rPr lang="en-US" noProof="0" dirty="0">
                <a:latin typeface="Arial" panose="020B0604020202020204" pitchFamily="34" charset="0"/>
                <a:cs typeface="Arial" panose="020B0604020202020204" pitchFamily="34" charset="0"/>
              </a:rPr>
              <a:t>Data authentication</a:t>
            </a:r>
          </a:p>
          <a:p>
            <a:pPr marL="828918" lvl="1" indent="-342000"/>
            <a:r>
              <a:rPr lang="en-US" noProof="0" dirty="0">
                <a:latin typeface="Arial" panose="020B0604020202020204" pitchFamily="34" charset="0"/>
                <a:cs typeface="Arial" panose="020B0604020202020204" pitchFamily="34" charset="0"/>
              </a:rPr>
              <a:t>Confidentiality</a:t>
            </a:r>
          </a:p>
          <a:p>
            <a:pPr marL="828918" lvl="1" indent="-342000"/>
            <a:r>
              <a:rPr lang="en-US" noProof="0" dirty="0">
                <a:latin typeface="Arial" panose="020B0604020202020204" pitchFamily="34" charset="0"/>
                <a:cs typeface="Arial" panose="020B0604020202020204" pitchFamily="34" charset="0"/>
              </a:rPr>
              <a:t>Replay protection</a:t>
            </a:r>
          </a:p>
          <a:p>
            <a:pPr marL="828918" lvl="1" indent="-342000"/>
            <a:r>
              <a:rPr lang="en-US" noProof="0" dirty="0">
                <a:latin typeface="Arial" panose="020B0604020202020204" pitchFamily="34" charset="0"/>
                <a:cs typeface="Arial" panose="020B0604020202020204" pitchFamily="34" charset="0"/>
              </a:rPr>
              <a:t>Freshness</a:t>
            </a:r>
          </a:p>
          <a:p>
            <a:pPr marL="828918" lvl="1" indent="-342000"/>
            <a:r>
              <a:rPr lang="en-US" noProof="0" dirty="0">
                <a:latin typeface="Arial" panose="020B0604020202020204" pitchFamily="34" charset="0"/>
                <a:cs typeface="Arial" panose="020B0604020202020204" pitchFamily="34" charset="0"/>
              </a:rPr>
              <a:t>Low energy overhead</a:t>
            </a:r>
          </a:p>
          <a:p>
            <a:pPr marL="828918" lvl="1" indent="-342000"/>
            <a:r>
              <a:rPr lang="en-US" noProof="0" dirty="0">
                <a:latin typeface="Arial" panose="020B0604020202020204" pitchFamily="34" charset="0"/>
                <a:cs typeface="Arial" panose="020B0604020202020204" pitchFamily="34" charset="0"/>
              </a:rPr>
              <a:t>Resilient to lost messages</a:t>
            </a:r>
          </a:p>
        </p:txBody>
      </p:sp>
    </p:spTree>
    <p:extLst>
      <p:ext uri="{BB962C8B-B14F-4D97-AF65-F5344CB8AC3E}">
        <p14:creationId xmlns:p14="http://schemas.microsoft.com/office/powerpoint/2010/main" val="3843354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Summary </a:t>
            </a:r>
            <a:r>
              <a:rPr lang="en-US" sz="2800" noProof="0" dirty="0"/>
              <a:t>(1 of 3)</a:t>
            </a:r>
          </a:p>
        </p:txBody>
      </p:sp>
      <p:sp>
        <p:nvSpPr>
          <p:cNvPr id="3" name="Content Placeholder 2"/>
          <p:cNvSpPr>
            <a:spLocks noGrp="1"/>
          </p:cNvSpPr>
          <p:nvPr>
            <p:ph sz="quarter" idx="13"/>
          </p:nvPr>
        </p:nvSpPr>
        <p:spPr>
          <a:xfrm>
            <a:off x="446809" y="973996"/>
            <a:ext cx="8265390" cy="4068225"/>
          </a:xfrm>
        </p:spPr>
        <p:txBody>
          <a:bodyPr wrap="square" lIns="0" tIns="18000" rIns="0" bIns="18000" anchor="ctr" anchorCtr="0">
            <a:spAutoFit/>
          </a:bodyPr>
          <a:lstStyle/>
          <a:p>
            <a:pPr marL="342000" indent="-342000">
              <a:spcBef>
                <a:spcPts val="600"/>
              </a:spcBef>
              <a:spcAft>
                <a:spcPts val="600"/>
              </a:spcAft>
            </a:pPr>
            <a:r>
              <a:rPr lang="en-US" noProof="0" dirty="0">
                <a:latin typeface="Arial" panose="020B0604020202020204" pitchFamily="34" charset="0"/>
                <a:cs typeface="Arial" panose="020B0604020202020204" pitchFamily="34" charset="0"/>
              </a:rPr>
              <a:t>Cloud computing</a:t>
            </a:r>
          </a:p>
          <a:p>
            <a:pPr marL="828918" lvl="1" indent="-342000">
              <a:spcAft>
                <a:spcPts val="600"/>
              </a:spcAft>
            </a:pPr>
            <a:r>
              <a:rPr lang="en-US" noProof="0" dirty="0">
                <a:latin typeface="Arial" panose="020B0604020202020204" pitchFamily="34" charset="0"/>
                <a:cs typeface="Arial" panose="020B0604020202020204" pitchFamily="34" charset="0"/>
              </a:rPr>
              <a:t>Cloud computing elements</a:t>
            </a:r>
          </a:p>
          <a:p>
            <a:pPr marL="828918" lvl="1" indent="-342000">
              <a:spcAft>
                <a:spcPts val="600"/>
              </a:spcAft>
            </a:pPr>
            <a:r>
              <a:rPr lang="en-US" noProof="0" dirty="0">
                <a:latin typeface="Arial" panose="020B0604020202020204" pitchFamily="34" charset="0"/>
                <a:cs typeface="Arial" panose="020B0604020202020204" pitchFamily="34" charset="0"/>
              </a:rPr>
              <a:t>Cloud service models</a:t>
            </a:r>
          </a:p>
          <a:p>
            <a:pPr marL="828918" lvl="1" indent="-342000">
              <a:spcAft>
                <a:spcPts val="600"/>
              </a:spcAft>
            </a:pPr>
            <a:r>
              <a:rPr lang="en-US" noProof="0" dirty="0">
                <a:latin typeface="Arial" panose="020B0604020202020204" pitchFamily="34" charset="0"/>
                <a:cs typeface="Arial" panose="020B0604020202020204" pitchFamily="34" charset="0"/>
              </a:rPr>
              <a:t>Cloud deployment models</a:t>
            </a:r>
          </a:p>
          <a:p>
            <a:pPr marL="828918" lvl="1" indent="-342000">
              <a:spcAft>
                <a:spcPts val="600"/>
              </a:spcAft>
            </a:pPr>
            <a:r>
              <a:rPr lang="en-US" noProof="0" dirty="0">
                <a:latin typeface="Arial" panose="020B0604020202020204" pitchFamily="34" charset="0"/>
                <a:cs typeface="Arial" panose="020B0604020202020204" pitchFamily="34" charset="0"/>
              </a:rPr>
              <a:t>Cloud computing reference architecture</a:t>
            </a:r>
          </a:p>
          <a:p>
            <a:pPr marL="342000" indent="-342000">
              <a:spcBef>
                <a:spcPts val="600"/>
              </a:spcBef>
              <a:spcAft>
                <a:spcPts val="600"/>
              </a:spcAft>
            </a:pPr>
            <a:r>
              <a:rPr lang="en-US" noProof="0" dirty="0">
                <a:latin typeface="Arial" panose="020B0604020202020204" pitchFamily="34" charset="0"/>
                <a:cs typeface="Arial" panose="020B0604020202020204" pitchFamily="34" charset="0"/>
              </a:rPr>
              <a:t>Cloud security concepts</a:t>
            </a:r>
          </a:p>
          <a:p>
            <a:pPr marL="828918" lvl="1" indent="-342000">
              <a:spcAft>
                <a:spcPts val="600"/>
              </a:spcAft>
            </a:pPr>
            <a:r>
              <a:rPr lang="en-US" noProof="0" dirty="0">
                <a:latin typeface="Arial" panose="020B0604020202020204" pitchFamily="34" charset="0"/>
                <a:cs typeface="Arial" panose="020B0604020202020204" pitchFamily="34" charset="0"/>
              </a:rPr>
              <a:t>Security issues for cloud computing</a:t>
            </a:r>
          </a:p>
          <a:p>
            <a:pPr marL="828918" lvl="1" indent="-342000">
              <a:spcAft>
                <a:spcPts val="600"/>
              </a:spcAft>
            </a:pPr>
            <a:r>
              <a:rPr lang="en-US" noProof="0" dirty="0">
                <a:latin typeface="Arial" panose="020B0604020202020204" pitchFamily="34" charset="0"/>
                <a:cs typeface="Arial" panose="020B0604020202020204" pitchFamily="34" charset="0"/>
              </a:rPr>
              <a:t>Addressing cloud computing security concerns</a:t>
            </a:r>
          </a:p>
        </p:txBody>
      </p:sp>
    </p:spTree>
    <p:extLst>
      <p:ext uri="{BB962C8B-B14F-4D97-AF65-F5344CB8AC3E}">
        <p14:creationId xmlns:p14="http://schemas.microsoft.com/office/powerpoint/2010/main" val="2937289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Summary </a:t>
            </a:r>
            <a:r>
              <a:rPr lang="en-US" sz="2800" noProof="0" dirty="0"/>
              <a:t>(2 of 3)</a:t>
            </a:r>
          </a:p>
        </p:txBody>
      </p:sp>
      <p:sp>
        <p:nvSpPr>
          <p:cNvPr id="3" name="Content Placeholder 2"/>
          <p:cNvSpPr>
            <a:spLocks noGrp="1"/>
          </p:cNvSpPr>
          <p:nvPr>
            <p:ph sz="quarter" idx="13"/>
          </p:nvPr>
        </p:nvSpPr>
        <p:spPr>
          <a:xfrm>
            <a:off x="446808" y="996342"/>
            <a:ext cx="8265391" cy="4529889"/>
          </a:xfrm>
        </p:spPr>
        <p:txBody>
          <a:bodyPr wrap="square" lIns="0" tIns="18000" rIns="0" bIns="18000" anchor="ctr" anchorCtr="0">
            <a:spAutoFit/>
          </a:bodyPr>
          <a:lstStyle/>
          <a:p>
            <a:pPr marL="342000" indent="-342000">
              <a:spcBef>
                <a:spcPts val="600"/>
              </a:spcBef>
            </a:pPr>
            <a:r>
              <a:rPr lang="en-US" sz="2200" noProof="0" dirty="0">
                <a:latin typeface="Arial" panose="020B0604020202020204" pitchFamily="34" charset="0"/>
                <a:cs typeface="Arial" panose="020B0604020202020204" pitchFamily="34" charset="0"/>
              </a:rPr>
              <a:t>Cloud security approaches</a:t>
            </a:r>
          </a:p>
          <a:p>
            <a:pPr marL="828918" lvl="1" indent="-342000"/>
            <a:r>
              <a:rPr lang="en-US" sz="2200" noProof="0" dirty="0">
                <a:latin typeface="Arial" panose="020B0604020202020204" pitchFamily="34" charset="0"/>
                <a:cs typeface="Arial" panose="020B0604020202020204" pitchFamily="34" charset="0"/>
              </a:rPr>
              <a:t>Risks and countermeasures</a:t>
            </a:r>
          </a:p>
          <a:p>
            <a:pPr marL="828918" lvl="1" indent="-342000"/>
            <a:r>
              <a:rPr lang="en-US" sz="2200" noProof="0" dirty="0">
                <a:latin typeface="Arial" panose="020B0604020202020204" pitchFamily="34" charset="0"/>
                <a:cs typeface="Arial" panose="020B0604020202020204" pitchFamily="34" charset="0"/>
              </a:rPr>
              <a:t>Data protection in the cloud</a:t>
            </a:r>
          </a:p>
          <a:p>
            <a:pPr marL="828918" lvl="1" indent="-342000"/>
            <a:r>
              <a:rPr lang="en-US" sz="2200" noProof="0" dirty="0">
                <a:latin typeface="Arial" panose="020B0604020202020204" pitchFamily="34" charset="0"/>
                <a:cs typeface="Arial" panose="020B0604020202020204" pitchFamily="34" charset="0"/>
              </a:rPr>
              <a:t>Security approaches for cloud computing assets</a:t>
            </a:r>
          </a:p>
          <a:p>
            <a:pPr marL="828918" lvl="1" indent="-342000"/>
            <a:r>
              <a:rPr lang="en-US" sz="2200" noProof="0" dirty="0">
                <a:latin typeface="Arial" panose="020B0604020202020204" pitchFamily="34" charset="0"/>
                <a:cs typeface="Arial" panose="020B0604020202020204" pitchFamily="34" charset="0"/>
              </a:rPr>
              <a:t>Cloud security as a service</a:t>
            </a:r>
          </a:p>
          <a:p>
            <a:pPr marL="828918" lvl="1" indent="-342000"/>
            <a:r>
              <a:rPr lang="en-US" sz="2200" noProof="0" dirty="0">
                <a:latin typeface="Arial" panose="020B0604020202020204" pitchFamily="34" charset="0"/>
                <a:cs typeface="Arial" panose="020B0604020202020204" pitchFamily="34" charset="0"/>
              </a:rPr>
              <a:t>Open-source cloud security module</a:t>
            </a:r>
          </a:p>
          <a:p>
            <a:pPr marL="342000" indent="-342000">
              <a:spcBef>
                <a:spcPts val="600"/>
              </a:spcBef>
            </a:pPr>
            <a:r>
              <a:rPr lang="en-US" sz="2200" noProof="0" dirty="0">
                <a:latin typeface="Arial" panose="020B0604020202020204" pitchFamily="34" charset="0"/>
                <a:cs typeface="Arial" panose="020B0604020202020204" pitchFamily="34" charset="0"/>
              </a:rPr>
              <a:t>The Internet of Things</a:t>
            </a:r>
          </a:p>
          <a:p>
            <a:pPr marL="828918" lvl="1" indent="-342000"/>
            <a:r>
              <a:rPr lang="en-US" sz="2200" noProof="0" dirty="0">
                <a:latin typeface="Arial" panose="020B0604020202020204" pitchFamily="34" charset="0"/>
                <a:cs typeface="Arial" panose="020B0604020202020204" pitchFamily="34" charset="0"/>
              </a:rPr>
              <a:t>Things on the Internet of Things</a:t>
            </a:r>
          </a:p>
          <a:p>
            <a:pPr marL="828918" lvl="1" indent="-342000"/>
            <a:r>
              <a:rPr lang="en-US" sz="2200" noProof="0" dirty="0">
                <a:latin typeface="Arial" panose="020B0604020202020204" pitchFamily="34" charset="0"/>
                <a:cs typeface="Arial" panose="020B0604020202020204" pitchFamily="34" charset="0"/>
              </a:rPr>
              <a:t>Evolution</a:t>
            </a:r>
          </a:p>
          <a:p>
            <a:pPr marL="828918" lvl="1" indent="-342000"/>
            <a:r>
              <a:rPr lang="en-US" sz="2200" noProof="0" dirty="0">
                <a:latin typeface="Arial" panose="020B0604020202020204" pitchFamily="34" charset="0"/>
                <a:cs typeface="Arial" panose="020B0604020202020204" pitchFamily="34" charset="0"/>
              </a:rPr>
              <a:t>Components of </a:t>
            </a: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T-enabled things</a:t>
            </a:r>
          </a:p>
          <a:p>
            <a:pPr marL="828918" lvl="1" indent="-342000"/>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 and cloud context</a:t>
            </a:r>
          </a:p>
        </p:txBody>
      </p:sp>
    </p:spTree>
    <p:extLst>
      <p:ext uri="{BB962C8B-B14F-4D97-AF65-F5344CB8AC3E}">
        <p14:creationId xmlns:p14="http://schemas.microsoft.com/office/powerpoint/2010/main" val="4268828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Summary </a:t>
            </a:r>
            <a:r>
              <a:rPr lang="en-US" sz="2800" noProof="0" dirty="0"/>
              <a:t>(3 of 3)</a:t>
            </a:r>
          </a:p>
        </p:txBody>
      </p:sp>
      <p:sp>
        <p:nvSpPr>
          <p:cNvPr id="3" name="Content Placeholder 2"/>
          <p:cNvSpPr>
            <a:spLocks noGrp="1"/>
          </p:cNvSpPr>
          <p:nvPr>
            <p:ph sz="quarter" idx="13"/>
          </p:nvPr>
        </p:nvSpPr>
        <p:spPr>
          <a:xfrm>
            <a:off x="446808" y="1006326"/>
            <a:ext cx="8265391" cy="2036899"/>
          </a:xfrm>
        </p:spPr>
        <p:txBody>
          <a:bodyPr wrap="square" lIns="0" tIns="18000" rIns="0" bIns="18000" anchor="ctr" anchorCtr="0">
            <a:spAutoFit/>
          </a:bodyPr>
          <a:lstStyle/>
          <a:p>
            <a:pPr marL="342000" indent="-342000">
              <a:spcBef>
                <a:spcPts val="600"/>
              </a:spcBef>
            </a:pP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 security</a:t>
            </a:r>
          </a:p>
          <a:p>
            <a:pPr marL="828918" lvl="1" indent="-342000"/>
            <a:r>
              <a:rPr lang="en-US" sz="2200" noProof="0" dirty="0">
                <a:latin typeface="Arial" panose="020B0604020202020204" pitchFamily="34" charset="0"/>
                <a:cs typeface="Arial" panose="020B0604020202020204" pitchFamily="34" charset="0"/>
              </a:rPr>
              <a:t>The patching vulnerability</a:t>
            </a:r>
          </a:p>
          <a:p>
            <a:pPr marL="828918" lvl="1" indent="-342000"/>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 security and privacy requirements defined by </a:t>
            </a:r>
            <a:r>
              <a:rPr lang="en-US" sz="2200" spc="-300" noProof="0" dirty="0">
                <a:latin typeface="Arial" panose="020B0604020202020204" pitchFamily="34" charset="0"/>
                <a:cs typeface="Arial" panose="020B0604020202020204" pitchFamily="34" charset="0"/>
              </a:rPr>
              <a:t>I T </a:t>
            </a:r>
            <a:r>
              <a:rPr lang="en-US" sz="2200" noProof="0" dirty="0">
                <a:latin typeface="Arial" panose="020B0604020202020204" pitchFamily="34" charset="0"/>
                <a:cs typeface="Arial" panose="020B0604020202020204" pitchFamily="34" charset="0"/>
              </a:rPr>
              <a:t>U-T</a:t>
            </a:r>
          </a:p>
          <a:p>
            <a:pPr marL="828918" lvl="1" indent="-342000"/>
            <a:r>
              <a:rPr lang="en-US" sz="2200" noProof="0" dirty="0">
                <a:latin typeface="Arial" panose="020B0604020202020204" pitchFamily="34" charset="0"/>
                <a:cs typeface="Arial" panose="020B0604020202020204" pitchFamily="34" charset="0"/>
              </a:rPr>
              <a:t>An </a:t>
            </a: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 security framework</a:t>
            </a:r>
          </a:p>
          <a:p>
            <a:pPr marL="828918" lvl="1" indent="-342000"/>
            <a:r>
              <a:rPr lang="en-US" sz="2200" noProof="0" dirty="0">
                <a:latin typeface="Arial" panose="020B0604020202020204" pitchFamily="34" charset="0"/>
                <a:cs typeface="Arial" panose="020B0604020202020204" pitchFamily="34" charset="0"/>
              </a:rPr>
              <a:t>An open-source </a:t>
            </a:r>
            <a:r>
              <a:rPr lang="en-US" sz="2200" spc="-300" noProof="0" dirty="0">
                <a:latin typeface="Arial" panose="020B0604020202020204" pitchFamily="34" charset="0"/>
                <a:cs typeface="Arial" panose="020B0604020202020204" pitchFamily="34" charset="0"/>
              </a:rPr>
              <a:t>I o </a:t>
            </a:r>
            <a:r>
              <a:rPr lang="en-US" sz="2200" noProof="0" dirty="0">
                <a:latin typeface="Arial" panose="020B0604020202020204" pitchFamily="34" charset="0"/>
                <a:cs typeface="Arial" panose="020B0604020202020204" pitchFamily="34" charset="0"/>
              </a:rPr>
              <a:t>T security module</a:t>
            </a:r>
          </a:p>
        </p:txBody>
      </p:sp>
    </p:spTree>
    <p:extLst>
      <p:ext uri="{BB962C8B-B14F-4D97-AF65-F5344CB8AC3E}">
        <p14:creationId xmlns:p14="http://schemas.microsoft.com/office/powerpoint/2010/main" val="1219988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46808" y="157106"/>
            <a:ext cx="8265391" cy="590349"/>
          </a:xfrm>
        </p:spPr>
        <p:txBody>
          <a:bodyPr wrap="square" lIns="0" tIns="18000" rIns="0" bIns="18000" anchor="ctr" anchorCtr="0">
            <a:spAutoFit/>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613"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03490"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 y="148796"/>
            <a:ext cx="8273289" cy="590349"/>
          </a:xfrm>
        </p:spPr>
        <p:txBody>
          <a:bodyPr wrap="square" lIns="0" tIns="18000" rIns="0" bIns="18000" anchor="ctr" anchorCtr="0">
            <a:spAutoFit/>
          </a:bodyPr>
          <a:lstStyle/>
          <a:p>
            <a:r>
              <a:rPr lang="en-US" noProof="0" dirty="0"/>
              <a:t>Infrastructure as a Service (I</a:t>
            </a:r>
            <a:r>
              <a:rPr lang="en-US" sz="100" noProof="0" dirty="0"/>
              <a:t> </a:t>
            </a:r>
            <a:r>
              <a:rPr lang="en-US" noProof="0" dirty="0"/>
              <a:t>a</a:t>
            </a:r>
            <a:r>
              <a:rPr lang="en-US" sz="100" noProof="0" dirty="0"/>
              <a:t> </a:t>
            </a:r>
            <a:r>
              <a:rPr lang="en-US" noProof="0" dirty="0" err="1"/>
              <a:t>a</a:t>
            </a:r>
            <a:r>
              <a:rPr lang="en-US" sz="100" noProof="0" dirty="0"/>
              <a:t> </a:t>
            </a:r>
            <a:r>
              <a:rPr lang="en-US" noProof="0" dirty="0"/>
              <a:t>S)</a:t>
            </a:r>
            <a:endParaRPr lang="en-US" sz="2000" b="0" noProof="0" dirty="0"/>
          </a:p>
        </p:txBody>
      </p:sp>
      <p:sp>
        <p:nvSpPr>
          <p:cNvPr id="3" name="Content Placeholder 2"/>
          <p:cNvSpPr>
            <a:spLocks noGrp="1"/>
          </p:cNvSpPr>
          <p:nvPr>
            <p:ph sz="quarter" idx="13"/>
          </p:nvPr>
        </p:nvSpPr>
        <p:spPr>
          <a:xfrm>
            <a:off x="438911" y="1045306"/>
            <a:ext cx="8273289" cy="4853055"/>
          </a:xfrm>
        </p:spPr>
        <p:txBody>
          <a:bodyPr wrap="square" lIns="0" tIns="18000" rIns="0" bIns="18000" anchor="ctr" anchorCtr="0">
            <a:spAutoFit/>
          </a:bodyPr>
          <a:lstStyle/>
          <a:p>
            <a:pPr marL="342000" indent="-342000">
              <a:spcBef>
                <a:spcPts val="600"/>
              </a:spcBef>
            </a:pPr>
            <a:r>
              <a:rPr lang="en-US" sz="1800" noProof="0" dirty="0">
                <a:latin typeface="Arial" panose="020B0604020202020204" pitchFamily="34" charset="0"/>
                <a:cs typeface="Arial" panose="020B0604020202020204" pitchFamily="34" charset="0"/>
              </a:rPr>
              <a:t>With </a:t>
            </a:r>
            <a:r>
              <a:rPr lang="en-US" sz="1800" spc="-260" noProof="0" dirty="0">
                <a:latin typeface="Arial" panose="020B0604020202020204" pitchFamily="34" charset="0"/>
                <a:cs typeface="Arial" panose="020B0604020202020204" pitchFamily="34" charset="0"/>
              </a:rPr>
              <a:t>I a </a:t>
            </a:r>
            <a:r>
              <a:rPr lang="en-US" sz="1800" spc="-260" noProof="0" dirty="0" err="1">
                <a:latin typeface="Arial" panose="020B0604020202020204" pitchFamily="34" charset="0"/>
                <a:cs typeface="Arial" panose="020B0604020202020204" pitchFamily="34" charset="0"/>
              </a:rPr>
              <a:t>a</a:t>
            </a:r>
            <a:r>
              <a:rPr lang="en-US" sz="1800" spc="-26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the customer has access to the resources of the underlying cloud infrastructure</a:t>
            </a:r>
          </a:p>
          <a:p>
            <a:pPr marL="342000" indent="-342000">
              <a:spcBef>
                <a:spcPts val="600"/>
              </a:spcBef>
            </a:pPr>
            <a:r>
              <a:rPr lang="en-US" sz="1800" noProof="0" dirty="0">
                <a:latin typeface="Arial" panose="020B0604020202020204" pitchFamily="34" charset="0"/>
                <a:cs typeface="Arial" panose="020B0604020202020204" pitchFamily="34" charset="0"/>
              </a:rPr>
              <a:t>The cloud service user does not manage or control the resources of the underlying cloud infrastructure, but has control over operating systems, deployed applications, and possibly limited control of select networking components</a:t>
            </a:r>
          </a:p>
          <a:p>
            <a:pPr marL="342000" indent="-342000">
              <a:spcBef>
                <a:spcPts val="600"/>
              </a:spcBef>
            </a:pPr>
            <a:r>
              <a:rPr lang="en-US" sz="1800" spc="-260" noProof="0" dirty="0">
                <a:latin typeface="Arial" panose="020B0604020202020204" pitchFamily="34" charset="0"/>
                <a:cs typeface="Arial" panose="020B0604020202020204" pitchFamily="34" charset="0"/>
              </a:rPr>
              <a:t>I a </a:t>
            </a:r>
            <a:r>
              <a:rPr lang="en-US" sz="1800" spc="-260" noProof="0" dirty="0" err="1">
                <a:latin typeface="Arial" panose="020B0604020202020204" pitchFamily="34" charset="0"/>
                <a:cs typeface="Arial" panose="020B0604020202020204" pitchFamily="34" charset="0"/>
              </a:rPr>
              <a:t>a</a:t>
            </a:r>
            <a:r>
              <a:rPr lang="en-US" sz="1800" spc="-26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provides virtual machines and other virtualized hardware and operating systems</a:t>
            </a:r>
          </a:p>
          <a:p>
            <a:pPr marL="342000" indent="-342000">
              <a:spcBef>
                <a:spcPts val="600"/>
              </a:spcBef>
            </a:pPr>
            <a:r>
              <a:rPr lang="en-US" sz="1800" spc="-260" noProof="0" dirty="0">
                <a:latin typeface="Arial" panose="020B0604020202020204" pitchFamily="34" charset="0"/>
                <a:cs typeface="Arial" panose="020B0604020202020204" pitchFamily="34" charset="0"/>
              </a:rPr>
              <a:t>I a </a:t>
            </a:r>
            <a:r>
              <a:rPr lang="en-US" sz="1800" spc="-260" noProof="0" dirty="0" err="1">
                <a:latin typeface="Arial" panose="020B0604020202020204" pitchFamily="34" charset="0"/>
                <a:cs typeface="Arial" panose="020B0604020202020204" pitchFamily="34" charset="0"/>
              </a:rPr>
              <a:t>a</a:t>
            </a:r>
            <a:r>
              <a:rPr lang="en-US" sz="1800" spc="-26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offers the customer processing, storage, networks, and other fundamental computing resources so the customer is able to deploy and run arbitrary software, which can include operating systems and applications</a:t>
            </a:r>
          </a:p>
          <a:p>
            <a:pPr marL="342000" indent="-342000">
              <a:spcBef>
                <a:spcPts val="600"/>
              </a:spcBef>
            </a:pPr>
            <a:r>
              <a:rPr lang="en-US" sz="1800" spc="-260" noProof="0" dirty="0">
                <a:latin typeface="Arial" panose="020B0604020202020204" pitchFamily="34" charset="0"/>
                <a:cs typeface="Arial" panose="020B0604020202020204" pitchFamily="34" charset="0"/>
              </a:rPr>
              <a:t>I a </a:t>
            </a:r>
            <a:r>
              <a:rPr lang="en-US" sz="1800" spc="-260" noProof="0" dirty="0" err="1">
                <a:latin typeface="Arial" panose="020B0604020202020204" pitchFamily="34" charset="0"/>
                <a:cs typeface="Arial" panose="020B0604020202020204" pitchFamily="34" charset="0"/>
              </a:rPr>
              <a:t>a</a:t>
            </a:r>
            <a:r>
              <a:rPr lang="en-US" sz="1800" spc="-26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enables customers to combine basic computing services, such as number crunching and data storage, to build highly adaptable computer systems</a:t>
            </a:r>
          </a:p>
          <a:p>
            <a:pPr marL="342000" indent="-342000">
              <a:spcBef>
                <a:spcPts val="600"/>
              </a:spcBef>
            </a:pPr>
            <a:r>
              <a:rPr lang="en-US" sz="1800" noProof="0" dirty="0">
                <a:latin typeface="Arial" panose="020B0604020202020204" pitchFamily="34" charset="0"/>
                <a:cs typeface="Arial" panose="020B0604020202020204" pitchFamily="34" charset="0"/>
              </a:rPr>
              <a:t>Examples of </a:t>
            </a:r>
            <a:r>
              <a:rPr lang="en-US" sz="1800" spc="-260" noProof="0" dirty="0">
                <a:latin typeface="Arial" panose="020B0604020202020204" pitchFamily="34" charset="0"/>
                <a:cs typeface="Arial" panose="020B0604020202020204" pitchFamily="34" charset="0"/>
              </a:rPr>
              <a:t>I a </a:t>
            </a:r>
            <a:r>
              <a:rPr lang="en-US" sz="1800" spc="-260" noProof="0" dirty="0" err="1">
                <a:latin typeface="Arial" panose="020B0604020202020204" pitchFamily="34" charset="0"/>
                <a:cs typeface="Arial" panose="020B0604020202020204" pitchFamily="34" charset="0"/>
              </a:rPr>
              <a:t>a</a:t>
            </a:r>
            <a:r>
              <a:rPr lang="en-US" sz="1800" spc="-260" noProof="0" dirty="0">
                <a:latin typeface="Arial" panose="020B0604020202020204" pitchFamily="34" charset="0"/>
                <a:cs typeface="Arial" panose="020B0604020202020204" pitchFamily="34" charset="0"/>
              </a:rPr>
              <a:t> </a:t>
            </a:r>
            <a:r>
              <a:rPr lang="en-US" sz="1800" noProof="0" dirty="0">
                <a:latin typeface="Arial" panose="020B0604020202020204" pitchFamily="34" charset="0"/>
                <a:cs typeface="Arial" panose="020B0604020202020204" pitchFamily="34" charset="0"/>
              </a:rPr>
              <a:t>S are Amazon Elastic Compute Cloud, Microsoft Windows Azure, Google Compute Engine, and Rackspace</a:t>
            </a:r>
          </a:p>
        </p:txBody>
      </p:sp>
    </p:spTree>
    <p:extLst>
      <p:ext uri="{BB962C8B-B14F-4D97-AF65-F5344CB8AC3E}">
        <p14:creationId xmlns:p14="http://schemas.microsoft.com/office/powerpoint/2010/main" val="3269425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1" y="148796"/>
            <a:ext cx="8273289" cy="590349"/>
          </a:xfrm>
        </p:spPr>
        <p:txBody>
          <a:bodyPr wrap="square" lIns="0" tIns="18000" rIns="0" bIns="18000" anchor="ctr" anchorCtr="0">
            <a:spAutoFit/>
          </a:bodyPr>
          <a:lstStyle/>
          <a:p>
            <a:r>
              <a:rPr lang="en-US" noProof="0" dirty="0"/>
              <a:t>Figure 13.2</a:t>
            </a:r>
          </a:p>
        </p:txBody>
      </p:sp>
      <p:sp>
        <p:nvSpPr>
          <p:cNvPr id="5" name="Content Placeholder 4">
            <a:extLst>
              <a:ext uri="{FF2B5EF4-FFF2-40B4-BE49-F238E27FC236}">
                <a16:creationId xmlns:a16="http://schemas.microsoft.com/office/drawing/2014/main" id="{1EAC7299-E41F-6B2F-8D35-84E6B54053A3}"/>
              </a:ext>
            </a:extLst>
          </p:cNvPr>
          <p:cNvSpPr>
            <a:spLocks noGrp="1"/>
          </p:cNvSpPr>
          <p:nvPr>
            <p:ph sz="quarter" idx="13"/>
          </p:nvPr>
        </p:nvSpPr>
        <p:spPr>
          <a:xfrm>
            <a:off x="438912" y="995174"/>
            <a:ext cx="8273288" cy="405683"/>
          </a:xfrm>
        </p:spPr>
        <p:txBody>
          <a:bodyPr wrap="square" lIns="0" tIns="18000" rIns="0" bIns="18000" anchor="ctr" anchorCtr="0">
            <a:spAutoFit/>
          </a:bodyPr>
          <a:lstStyle/>
          <a:p>
            <a:pPr marL="432" indent="0">
              <a:buNone/>
            </a:pPr>
            <a:r>
              <a:rPr lang="en-US" sz="2400" noProof="0" dirty="0">
                <a:latin typeface="Arial" panose="020B0604020202020204" pitchFamily="34" charset="0"/>
                <a:cs typeface="Arial" panose="020B0604020202020204" pitchFamily="34" charset="0"/>
              </a:rPr>
              <a:t>Separation of Responsibilities in Cloud Service Models</a:t>
            </a:r>
            <a:endParaRPr lang="en-US" noProof="0" dirty="0">
              <a:latin typeface="Arial" panose="020B0604020202020204" pitchFamily="34" charset="0"/>
              <a:cs typeface="Arial" panose="020B0604020202020204" pitchFamily="34" charset="0"/>
            </a:endParaRPr>
          </a:p>
        </p:txBody>
      </p:sp>
      <p:pic>
        <p:nvPicPr>
          <p:cNvPr id="7" name="Picture 6" descr="The figure illustrates separation of responsibilities in cloud service models.&#10;Long description is available in notes, press F6.">
            <a:extLst>
              <a:ext uri="{FF2B5EF4-FFF2-40B4-BE49-F238E27FC236}">
                <a16:creationId xmlns:a16="http://schemas.microsoft.com/office/drawing/2014/main" id="{F0755000-00E6-0B28-71BA-352F147F4BEC}"/>
              </a:ext>
            </a:extLst>
          </p:cNvPr>
          <p:cNvPicPr>
            <a:picLocks noChangeAspect="1"/>
          </p:cNvPicPr>
          <p:nvPr/>
        </p:nvPicPr>
        <p:blipFill>
          <a:blip r:embed="rId3"/>
          <a:stretch>
            <a:fillRect/>
          </a:stretch>
        </p:blipFill>
        <p:spPr>
          <a:xfrm>
            <a:off x="1553063" y="1508079"/>
            <a:ext cx="6037875" cy="4829395"/>
          </a:xfrm>
          <a:prstGeom prst="rect">
            <a:avLst/>
          </a:prstGeom>
        </p:spPr>
      </p:pic>
    </p:spTree>
    <p:extLst>
      <p:ext uri="{BB962C8B-B14F-4D97-AF65-F5344CB8AC3E}">
        <p14:creationId xmlns:p14="http://schemas.microsoft.com/office/powerpoint/2010/main" val="238539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148796"/>
            <a:ext cx="8273288" cy="590349"/>
          </a:xfrm>
        </p:spPr>
        <p:txBody>
          <a:bodyPr wrap="square" lIns="0" tIns="18000" rIns="0" bIns="18000" anchor="ctr" anchorCtr="0">
            <a:spAutoFit/>
          </a:bodyPr>
          <a:lstStyle/>
          <a:p>
            <a:r>
              <a:rPr lang="en-US" noProof="0" dirty="0"/>
              <a:t>Cloud Deployment Models</a:t>
            </a:r>
          </a:p>
        </p:txBody>
      </p:sp>
      <p:sp>
        <p:nvSpPr>
          <p:cNvPr id="3" name="Content Placeholder 2"/>
          <p:cNvSpPr>
            <a:spLocks noGrp="1"/>
          </p:cNvSpPr>
          <p:nvPr>
            <p:ph sz="quarter" idx="13"/>
          </p:nvPr>
        </p:nvSpPr>
        <p:spPr>
          <a:xfrm>
            <a:off x="438912" y="987803"/>
            <a:ext cx="8273288" cy="2560119"/>
          </a:xfrm>
        </p:spPr>
        <p:txBody>
          <a:bodyPr wrap="square" lIns="0" tIns="18000" rIns="0" bIns="18000" anchor="ctr" anchorCtr="0">
            <a:spAutoFit/>
          </a:bodyPr>
          <a:lstStyle/>
          <a:p>
            <a:pPr marL="342000" indent="-342000">
              <a:spcBef>
                <a:spcPts val="600"/>
              </a:spcBef>
            </a:pPr>
            <a:r>
              <a:rPr lang="en-US" noProof="0" dirty="0">
                <a:latin typeface="Arial" panose="020B0604020202020204" pitchFamily="34" charset="0"/>
                <a:cs typeface="Arial" panose="020B0604020202020204" pitchFamily="34" charset="0"/>
              </a:rPr>
              <a:t>The four most prominent deployment models for cloud computing are:</a:t>
            </a:r>
          </a:p>
          <a:p>
            <a:pPr marL="828918" lvl="1" indent="-342000"/>
            <a:r>
              <a:rPr lang="en-US" noProof="0" dirty="0">
                <a:latin typeface="Arial" panose="020B0604020202020204" pitchFamily="34" charset="0"/>
                <a:cs typeface="Arial" panose="020B0604020202020204" pitchFamily="34" charset="0"/>
              </a:rPr>
              <a:t>Public cloud</a:t>
            </a:r>
          </a:p>
          <a:p>
            <a:pPr marL="828918" lvl="1" indent="-342000"/>
            <a:r>
              <a:rPr lang="en-US" noProof="0" dirty="0">
                <a:latin typeface="Arial" panose="020B0604020202020204" pitchFamily="34" charset="0"/>
                <a:cs typeface="Arial" panose="020B0604020202020204" pitchFamily="34" charset="0"/>
              </a:rPr>
              <a:t>Community cloud</a:t>
            </a:r>
          </a:p>
          <a:p>
            <a:pPr marL="828918" lvl="1" indent="-342000"/>
            <a:r>
              <a:rPr lang="en-US" noProof="0" dirty="0">
                <a:latin typeface="Arial" panose="020B0604020202020204" pitchFamily="34" charset="0"/>
                <a:cs typeface="Arial" panose="020B0604020202020204" pitchFamily="34" charset="0"/>
              </a:rPr>
              <a:t>Private cloud</a:t>
            </a:r>
          </a:p>
          <a:p>
            <a:pPr marL="828918" lvl="1" indent="-342000"/>
            <a:r>
              <a:rPr lang="en-US" noProof="0" dirty="0">
                <a:latin typeface="Arial" panose="020B0604020202020204" pitchFamily="34" charset="0"/>
                <a:cs typeface="Arial" panose="020B0604020202020204" pitchFamily="34" charset="0"/>
              </a:rPr>
              <a:t>Hybrid cloud</a:t>
            </a:r>
          </a:p>
        </p:txBody>
      </p:sp>
    </p:spTree>
    <p:extLst>
      <p:ext uri="{BB962C8B-B14F-4D97-AF65-F5344CB8AC3E}">
        <p14:creationId xmlns:p14="http://schemas.microsoft.com/office/powerpoint/2010/main" val="1991585533"/>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EBC5D6-9ADB-44E0-AD2C-B965A484BA9B}">
  <ds:schemaRef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microsoft.com/office/infopath/2007/PartnerControls"/>
    <ds:schemaRef ds:uri="6125ffc9-2c56-435e-8267-1393444907b2"/>
    <ds:schemaRef ds:uri="7c1bd8dc-4e40-424f-a15f-9ffcd522197f"/>
    <ds:schemaRef ds:uri="http://www.w3.org/XML/1998/namespace"/>
  </ds:schemaRefs>
</ds:datastoreItem>
</file>

<file path=customXml/itemProps2.xml><?xml version="1.0" encoding="utf-8"?>
<ds:datastoreItem xmlns:ds="http://schemas.openxmlformats.org/officeDocument/2006/customXml" ds:itemID="{1C18B984-AE68-49D5-9E0B-0E5C817833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0C084-B5B1-4081-BB12-66F56EAA4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150445</TotalTime>
  <Words>21413</Words>
  <Application>Microsoft Office PowerPoint</Application>
  <PresentationFormat>On-screen Show (4:3)</PresentationFormat>
  <Paragraphs>995</Paragraphs>
  <Slides>68</Slides>
  <Notes>61</Notes>
  <HiddenSlides>24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68</vt:i4>
      </vt:variant>
    </vt:vector>
  </HeadingPairs>
  <TitlesOfParts>
    <vt:vector size="76" baseType="lpstr">
      <vt:lpstr>Verdana</vt:lpstr>
      <vt:lpstr>Calibri</vt:lpstr>
      <vt:lpstr>Arial</vt:lpstr>
      <vt:lpstr>Times New Roman</vt:lpstr>
      <vt:lpstr>Courier New</vt:lpstr>
      <vt:lpstr>Noto Sans Symbols</vt:lpstr>
      <vt:lpstr>USHE</vt:lpstr>
      <vt:lpstr>USHE_slide options</vt:lpstr>
      <vt:lpstr>Computer Security: Principles and Practice</vt:lpstr>
      <vt:lpstr>Cloud Computing (1 of 2)</vt:lpstr>
      <vt:lpstr>Figure 13.1</vt:lpstr>
      <vt:lpstr>Cloud Service Models</vt:lpstr>
      <vt:lpstr>Software as a Service (S a a S)</vt:lpstr>
      <vt:lpstr>Platform as a Service (P a a S)</vt:lpstr>
      <vt:lpstr>Infrastructure as a Service (I a a S)</vt:lpstr>
      <vt:lpstr>Figure 13.2</vt:lpstr>
      <vt:lpstr>Cloud Deployment Models</vt:lpstr>
      <vt:lpstr>Public Cloud</vt:lpstr>
      <vt:lpstr>Private Cloud</vt:lpstr>
      <vt:lpstr>Community Cloud</vt:lpstr>
      <vt:lpstr>Hybrid Cloud</vt:lpstr>
      <vt:lpstr>Table 13.1</vt:lpstr>
      <vt:lpstr>Cloud Market Forecast</vt:lpstr>
      <vt:lpstr>Cloud Computing</vt:lpstr>
      <vt:lpstr>Objectives</vt:lpstr>
      <vt:lpstr>Figure 13.3</vt:lpstr>
      <vt:lpstr>Figure 13.4</vt:lpstr>
      <vt:lpstr>Table 13.2 (1 of 4)</vt:lpstr>
      <vt:lpstr>Table 13.2 (2 of 4)</vt:lpstr>
      <vt:lpstr>Table 13.2 (3 of 4)</vt:lpstr>
      <vt:lpstr>Table 13.2 (4 of 4)</vt:lpstr>
      <vt:lpstr>Security Issues for Cloud Computing</vt:lpstr>
      <vt:lpstr>Cloud Security Alliance</vt:lpstr>
      <vt:lpstr>Table 13.3</vt:lpstr>
      <vt:lpstr>Risks and Countermeasures (1 of 5)</vt:lpstr>
      <vt:lpstr>Risks and Countermeasures (2 of 5)</vt:lpstr>
      <vt:lpstr>Risks and Countermeasures (3 of 5)</vt:lpstr>
      <vt:lpstr>Risks and Countermeasures (4 of 5)</vt:lpstr>
      <vt:lpstr>Risks and Countermeasures (5 of 5)</vt:lpstr>
      <vt:lpstr>Data Protection in the Cloud (1 of 2)</vt:lpstr>
      <vt:lpstr>Data Protection in the Cloud (2 of 2)</vt:lpstr>
      <vt:lpstr>Figure 13.5</vt:lpstr>
      <vt:lpstr>Cloud Security as a Service</vt:lpstr>
      <vt:lpstr>Figure 13.6</vt:lpstr>
      <vt:lpstr>Cloud Security Practical Defenses</vt:lpstr>
      <vt:lpstr>Required Cybersecurity Awareness Training for Employees at CUNY</vt:lpstr>
      <vt:lpstr>OpenStack (1 of 2)</vt:lpstr>
      <vt:lpstr>OpenStack (2 of 2)</vt:lpstr>
      <vt:lpstr>Figure 13.7</vt:lpstr>
      <vt:lpstr>Cloud Attacks</vt:lpstr>
      <vt:lpstr>Cloud Attacks</vt:lpstr>
      <vt:lpstr>Cloud Attacks</vt:lpstr>
      <vt:lpstr>IoT Attacks</vt:lpstr>
      <vt:lpstr>The Internet of Things (I o T)</vt:lpstr>
      <vt:lpstr>Evolution (1 of 2)</vt:lpstr>
      <vt:lpstr>Evolution (2 of 2)</vt:lpstr>
      <vt:lpstr>Figure 13.8</vt:lpstr>
      <vt:lpstr>Figure 13.9</vt:lpstr>
      <vt:lpstr>Edge</vt:lpstr>
      <vt:lpstr>Fog (1 of 3)</vt:lpstr>
      <vt:lpstr>Fog (2 of 3)</vt:lpstr>
      <vt:lpstr>Fog (3 of 3)</vt:lpstr>
      <vt:lpstr>Core</vt:lpstr>
      <vt:lpstr>Table 13.4</vt:lpstr>
      <vt:lpstr>Figure 13.10</vt:lpstr>
      <vt:lpstr>Patching Vulnerability</vt:lpstr>
      <vt:lpstr>I o T Security and Privacy Requirements</vt:lpstr>
      <vt:lpstr>Figure 13.11</vt:lpstr>
      <vt:lpstr>Figure 13.12</vt:lpstr>
      <vt:lpstr>Figure 13.13</vt:lpstr>
      <vt:lpstr>MiniSec (1 of 2)</vt:lpstr>
      <vt:lpstr>MiniSec (2 of 2)</vt:lpstr>
      <vt:lpstr>Summary (1 of 3)</vt:lpstr>
      <vt:lpstr>Summary (2 of 3)</vt:lpstr>
      <vt:lpstr>Summary (3 of 3)</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13</dc:title>
  <dc:subject>Engineering and Computer Science</dc:subject>
  <dc:creator>Stallings and Brown</dc:creator>
  <cp:keywords>Computer Security</cp:keywords>
  <dc:description>Additional information may be found in the Notes Pane of each slide by pressing F6.</dc:description>
  <cp:lastModifiedBy>Stanley Wine</cp:lastModifiedBy>
  <cp:revision>1052</cp:revision>
  <dcterms:modified xsi:type="dcterms:W3CDTF">2025-04-29T19:32:24Z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6374200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